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2" r:id="rId6"/>
    <p:sldId id="288" r:id="rId7"/>
    <p:sldId id="261" r:id="rId8"/>
    <p:sldId id="260" r:id="rId9"/>
    <p:sldId id="286" r:id="rId10"/>
    <p:sldId id="269" r:id="rId11"/>
    <p:sldId id="263" r:id="rId12"/>
    <p:sldId id="287" r:id="rId13"/>
    <p:sldId id="264" r:id="rId14"/>
    <p:sldId id="265" r:id="rId15"/>
    <p:sldId id="266" r:id="rId16"/>
    <p:sldId id="267" r:id="rId17"/>
    <p:sldId id="283" r:id="rId18"/>
    <p:sldId id="276" r:id="rId19"/>
    <p:sldId id="285" r:id="rId20"/>
    <p:sldId id="273" r:id="rId21"/>
    <p:sldId id="277" r:id="rId22"/>
    <p:sldId id="284" r:id="rId23"/>
    <p:sldId id="271" r:id="rId24"/>
    <p:sldId id="274" r:id="rId25"/>
    <p:sldId id="28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A901C3-EE7E-4F2B-AA29-E292C7809F37}" type="datetimeFigureOut">
              <a:rPr lang="hr-HR" smtClean="0"/>
              <a:t>11.6.2016.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0B47F2-E05D-4736-8986-6420FB3865C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vitri.office@gmail.com" TargetMode="External"/><Relationship Id="rId2" Type="http://schemas.openxmlformats.org/officeDocument/2006/relationships/hyperlink" Target="mailto:maritima.educare@gmail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14927"/>
            <a:ext cx="7772400" cy="2500188"/>
          </a:xfrm>
        </p:spPr>
        <p:txBody>
          <a:bodyPr>
            <a:normAutofit fontScale="90000"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/>
            </a:r>
            <a:br>
              <a:rPr lang="hr-HR" sz="4800" b="1" dirty="0" smtClean="0">
                <a:solidFill>
                  <a:srgbClr val="002060"/>
                </a:solidFill>
              </a:rPr>
            </a:br>
            <a:r>
              <a:rPr lang="hr-HR" sz="4000" b="1" i="1" dirty="0" smtClean="0">
                <a:solidFill>
                  <a:srgbClr val="002060"/>
                </a:solidFill>
              </a:rPr>
              <a:t>MARITIMA EDUCARE</a:t>
            </a:r>
            <a:r>
              <a:rPr lang="hr-HR" sz="1600" b="1" i="1" dirty="0" smtClean="0">
                <a:solidFill>
                  <a:srgbClr val="002060"/>
                </a:solidFill>
              </a:rPr>
              <a:t>®</a:t>
            </a:r>
            <a:br>
              <a:rPr lang="hr-HR" sz="1600" b="1" i="1" dirty="0" smtClean="0">
                <a:solidFill>
                  <a:srgbClr val="002060"/>
                </a:solidFill>
              </a:rPr>
            </a:br>
            <a:r>
              <a:rPr lang="hr-HR" sz="2200" b="1" i="1" dirty="0" smtClean="0">
                <a:solidFill>
                  <a:srgbClr val="002060"/>
                </a:solidFill>
              </a:rPr>
              <a:t>EDUCATION FOR TRANSFORMATION</a:t>
            </a:r>
            <a:r>
              <a:rPr lang="hr-HR" sz="2200" i="1" dirty="0">
                <a:solidFill>
                  <a:srgbClr val="002060"/>
                </a:solidFill>
              </a:rPr>
              <a:t/>
            </a:r>
            <a:br>
              <a:rPr lang="hr-HR" sz="2200" i="1" dirty="0">
                <a:solidFill>
                  <a:srgbClr val="002060"/>
                </a:solidFill>
              </a:rPr>
            </a:br>
            <a:r>
              <a:rPr lang="hr-HR" sz="2200" i="1" dirty="0" smtClean="0">
                <a:solidFill>
                  <a:srgbClr val="002060"/>
                </a:solidFill>
              </a:rPr>
              <a:t/>
            </a:r>
            <a:br>
              <a:rPr lang="hr-HR" sz="2200" i="1" dirty="0" smtClean="0">
                <a:solidFill>
                  <a:srgbClr val="002060"/>
                </a:solidFill>
              </a:rPr>
            </a:br>
            <a:r>
              <a:rPr lang="hr-HR" sz="1600" b="1" i="1" dirty="0" smtClean="0">
                <a:solidFill>
                  <a:srgbClr val="002060"/>
                </a:solidFill>
              </a:rPr>
              <a:t>INTERAKTIVNA MODULARNA EDUKACIJA ZA MLADE</a:t>
            </a:r>
            <a:br>
              <a:rPr lang="hr-HR" sz="1600" b="1" i="1" dirty="0" smtClean="0">
                <a:solidFill>
                  <a:srgbClr val="002060"/>
                </a:solidFill>
              </a:rPr>
            </a:br>
            <a:r>
              <a:rPr lang="hr-HR" sz="1600" b="1" i="1" dirty="0" smtClean="0">
                <a:solidFill>
                  <a:srgbClr val="002060"/>
                </a:solidFill>
              </a:rPr>
              <a:t> BEZ ODGOVARAJUĆE RODITELJSKE SKRBI </a:t>
            </a:r>
            <a:br>
              <a:rPr lang="hr-HR" sz="1600" b="1" i="1" dirty="0" smtClean="0">
                <a:solidFill>
                  <a:srgbClr val="002060"/>
                </a:solidFill>
              </a:rPr>
            </a:br>
            <a:r>
              <a:rPr lang="hr-HR" sz="1300" b="1" i="1" dirty="0">
                <a:solidFill>
                  <a:srgbClr val="FFC000"/>
                </a:solidFill>
              </a:rPr>
              <a:t/>
            </a:r>
            <a:br>
              <a:rPr lang="hr-HR" sz="1300" b="1" i="1" dirty="0">
                <a:solidFill>
                  <a:srgbClr val="FFC000"/>
                </a:solidFill>
              </a:rPr>
            </a:br>
            <a:endParaRPr lang="hr-HR" sz="1300" b="1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755" y="3501008"/>
            <a:ext cx="8072064" cy="2586582"/>
          </a:xfrm>
        </p:spPr>
        <p:txBody>
          <a:bodyPr>
            <a:normAutofit fontScale="92500" lnSpcReduction="10000"/>
          </a:bodyPr>
          <a:lstStyle/>
          <a:p>
            <a:endParaRPr lang="hr-HR" sz="1800" b="1" dirty="0" smtClean="0">
              <a:solidFill>
                <a:schemeClr val="bg1"/>
              </a:solidFill>
              <a:latin typeface="+mj-lt"/>
            </a:endParaRPr>
          </a:p>
          <a:p>
            <a:endParaRPr lang="hr-HR" sz="1800" b="1" dirty="0" smtClean="0">
              <a:solidFill>
                <a:schemeClr val="bg1"/>
              </a:solidFill>
              <a:latin typeface="+mj-lt"/>
            </a:endParaRPr>
          </a:p>
          <a:p>
            <a:endParaRPr lang="hr-HR" sz="14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hr-HR" sz="900" b="1" i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                                               </a:t>
            </a:r>
          </a:p>
          <a:p>
            <a:endParaRPr lang="hr-HR" sz="900" b="1" i="1" dirty="0" smtClean="0">
              <a:solidFill>
                <a:srgbClr val="002060"/>
              </a:solidFill>
            </a:endParaRPr>
          </a:p>
          <a:p>
            <a:endParaRPr lang="hr-HR" sz="900" b="1" i="1" dirty="0">
              <a:solidFill>
                <a:srgbClr val="002060"/>
              </a:solidFill>
            </a:endParaRPr>
          </a:p>
          <a:p>
            <a:endParaRPr lang="hr-HR" sz="900" b="1" i="1" dirty="0" smtClean="0">
              <a:solidFill>
                <a:srgbClr val="002060"/>
              </a:solidFill>
            </a:endParaRPr>
          </a:p>
          <a:p>
            <a:endParaRPr lang="hr-HR" sz="900" b="1" i="1" dirty="0">
              <a:solidFill>
                <a:srgbClr val="002060"/>
              </a:solidFill>
            </a:endParaRPr>
          </a:p>
          <a:p>
            <a:r>
              <a:rPr lang="hr-HR" sz="1500" b="1" i="1" dirty="0" smtClean="0">
                <a:solidFill>
                  <a:srgbClr val="002060"/>
                </a:solidFill>
              </a:rPr>
              <a:t>              </a:t>
            </a:r>
            <a:r>
              <a:rPr lang="hr-HR" sz="1300" b="1" i="1" dirty="0" smtClean="0">
                <a:solidFill>
                  <a:srgbClr val="002060"/>
                </a:solidFill>
              </a:rPr>
              <a:t>Biti </a:t>
            </a:r>
            <a:r>
              <a:rPr lang="hr-HR" sz="1300" b="1" i="1" dirty="0">
                <a:solidFill>
                  <a:srgbClr val="002060"/>
                </a:solidFill>
              </a:rPr>
              <a:t>slobodan znači preuzeti odgovornost za svoje </a:t>
            </a:r>
            <a:r>
              <a:rPr lang="hr-HR" sz="1300" b="1" i="1" dirty="0" smtClean="0">
                <a:solidFill>
                  <a:srgbClr val="002060"/>
                </a:solidFill>
              </a:rPr>
              <a:t>izbor</a:t>
            </a:r>
            <a:r>
              <a:rPr lang="hr-HR" sz="1500" b="1" i="1" dirty="0" smtClean="0">
                <a:solidFill>
                  <a:srgbClr val="002060"/>
                </a:solidFill>
              </a:rPr>
              <a:t>e.</a:t>
            </a:r>
            <a:endParaRPr lang="hr-HR" sz="1500" b="1" i="1" dirty="0">
              <a:solidFill>
                <a:srgbClr val="002060"/>
              </a:solidFill>
            </a:endParaRPr>
          </a:p>
          <a:p>
            <a:endParaRPr lang="hr-HR" sz="900" b="1" i="1" dirty="0">
              <a:solidFill>
                <a:srgbClr val="002060"/>
              </a:solidFill>
              <a:latin typeface="+mj-lt"/>
            </a:endParaRPr>
          </a:p>
          <a:p>
            <a:endParaRPr lang="hr-HR" sz="900" b="1" i="1" dirty="0" smtClean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hr-HR" sz="1200" b="1" i="1" dirty="0" smtClean="0">
                <a:solidFill>
                  <a:srgbClr val="002060"/>
                </a:solidFill>
                <a:latin typeface="+mj-lt"/>
              </a:rPr>
              <a:t>                      Glavni pokrovitelj</a:t>
            </a:r>
          </a:p>
          <a:p>
            <a:r>
              <a:rPr lang="hr-HR" sz="1400" b="1" i="1" dirty="0" smtClean="0">
                <a:solidFill>
                  <a:srgbClr val="002060"/>
                </a:solidFill>
              </a:rPr>
              <a:t>                     </a:t>
            </a:r>
            <a:endParaRPr lang="hr-HR" sz="1400" b="1" i="1" dirty="0" smtClean="0">
              <a:solidFill>
                <a:srgbClr val="002060"/>
              </a:solidFill>
              <a:latin typeface="+mj-lt"/>
            </a:endParaRPr>
          </a:p>
          <a:p>
            <a:endParaRPr lang="hr-HR" sz="1400" b="1" i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AutoShape 2" descr="Displaying cabog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GORANS~1\AppData\Local\Temp\cabo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02" y="5661248"/>
            <a:ext cx="648072" cy="8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EDUKACIJA ZA EDUKATORE </a:t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2200" b="1" dirty="0" smtClean="0">
                <a:solidFill>
                  <a:srgbClr val="002060"/>
                </a:solidFill>
              </a:rPr>
              <a:t>TRENING ZA TRENERE (T4T)</a:t>
            </a:r>
            <a:br>
              <a:rPr lang="hr-HR" sz="22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ZA MODUL 1. </a:t>
            </a:r>
            <a:r>
              <a:rPr lang="hr-HR" sz="1800" b="1" dirty="0">
                <a:solidFill>
                  <a:srgbClr val="002060"/>
                </a:solidFill>
              </a:rPr>
              <a:t>+</a:t>
            </a:r>
            <a:r>
              <a:rPr lang="hr-HR" sz="1800" b="1" dirty="0" smtClean="0">
                <a:solidFill>
                  <a:srgbClr val="002060"/>
                </a:solidFill>
              </a:rPr>
              <a:t> 2.  </a:t>
            </a:r>
            <a:r>
              <a:rPr lang="hr-HR" sz="1800" b="1" dirty="0">
                <a:solidFill>
                  <a:srgbClr val="002060"/>
                </a:solidFill>
              </a:rPr>
              <a:t>i</a:t>
            </a:r>
            <a:r>
              <a:rPr lang="hr-HR" sz="1800" b="1" dirty="0" smtClean="0">
                <a:solidFill>
                  <a:srgbClr val="002060"/>
                </a:solidFill>
              </a:rPr>
              <a:t>  MODUL 3.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hr-HR" sz="1700" b="1" dirty="0" smtClean="0"/>
              <a:t>T4T ZA MODUL 1 i 2</a:t>
            </a:r>
          </a:p>
          <a:p>
            <a:r>
              <a:rPr lang="hr-HR" sz="1400" b="1" dirty="0" smtClean="0"/>
              <a:t>BITI SVOJ. I ODGOVORNOST SLOBODE (KOPNO)</a:t>
            </a:r>
            <a:endParaRPr lang="hr-HR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1200" b="1" u="sng" dirty="0" smtClean="0"/>
              <a:t>Trodnevna edukacija za edukatore za Modul 1 i 2 </a:t>
            </a:r>
            <a:r>
              <a:rPr lang="hr-HR" sz="1200" b="1" dirty="0" smtClean="0"/>
              <a:t>(uz  preliminarnu selekciju potencijalnih trenera / edukatora / mentora)</a:t>
            </a:r>
          </a:p>
          <a:p>
            <a:r>
              <a:rPr lang="hr-HR" sz="1200" b="1" dirty="0"/>
              <a:t>T4T  </a:t>
            </a:r>
            <a:r>
              <a:rPr lang="hr-HR" sz="1200" b="1" dirty="0" smtClean="0"/>
              <a:t>BITI SVOJ. I ODGOVORNOST SLOBODE usmjeren </a:t>
            </a:r>
            <a:r>
              <a:rPr lang="hr-HR" sz="1200" b="1" dirty="0"/>
              <a:t>je osposobljavanju trenera za : </a:t>
            </a:r>
          </a:p>
          <a:p>
            <a:r>
              <a:rPr lang="hr-HR" sz="1200" b="1" dirty="0" smtClean="0"/>
              <a:t>Glavni trener / pedagog / za Modul 1i 2</a:t>
            </a:r>
          </a:p>
          <a:p>
            <a:r>
              <a:rPr lang="hr-HR" sz="1200" b="1" dirty="0" smtClean="0"/>
              <a:t>Pomoćni trener /</a:t>
            </a:r>
            <a:r>
              <a:rPr lang="hr-HR" sz="1200" b="1" dirty="0" err="1" smtClean="0"/>
              <a:t>prezenter</a:t>
            </a:r>
            <a:r>
              <a:rPr lang="hr-HR" sz="1200" b="1" dirty="0" smtClean="0"/>
              <a:t> mornarskih vještina/</a:t>
            </a:r>
          </a:p>
          <a:p>
            <a:endParaRPr lang="hr-HR" sz="1200" b="1" dirty="0" smtClean="0"/>
          </a:p>
          <a:p>
            <a:endParaRPr lang="hr-HR" sz="1200" dirty="0" smtClean="0"/>
          </a:p>
          <a:p>
            <a:endParaRPr lang="hr-HR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2564904"/>
            <a:ext cx="3822192" cy="639762"/>
          </a:xfrm>
        </p:spPr>
        <p:txBody>
          <a:bodyPr>
            <a:normAutofit fontScale="32500" lnSpcReduction="20000"/>
          </a:bodyPr>
          <a:lstStyle/>
          <a:p>
            <a:endParaRPr lang="hr-HR" sz="1600" b="1" dirty="0" smtClean="0"/>
          </a:p>
          <a:p>
            <a:r>
              <a:rPr lang="hr-HR" sz="4900" b="1" dirty="0" smtClean="0"/>
              <a:t>T4T </a:t>
            </a:r>
            <a:r>
              <a:rPr lang="hr-HR" sz="4900" b="1" dirty="0"/>
              <a:t>ZA MODUL </a:t>
            </a:r>
            <a:r>
              <a:rPr lang="hr-HR" sz="4900" b="1" dirty="0" smtClean="0"/>
              <a:t>3 </a:t>
            </a:r>
            <a:endParaRPr lang="hr-HR" sz="4900" b="1" dirty="0"/>
          </a:p>
          <a:p>
            <a:r>
              <a:rPr lang="hr-HR" sz="4300" b="1" dirty="0" smtClean="0"/>
              <a:t>ZAJEDRIMO !  (MORE - TRAD. JEDRENJE)</a:t>
            </a:r>
            <a:endParaRPr lang="hr-HR" sz="4300" b="1" dirty="0"/>
          </a:p>
          <a:p>
            <a:endParaRPr lang="hr-HR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3501008"/>
            <a:ext cx="3822192" cy="2697163"/>
          </a:xfrm>
        </p:spPr>
        <p:txBody>
          <a:bodyPr>
            <a:normAutofit/>
          </a:bodyPr>
          <a:lstStyle/>
          <a:p>
            <a:r>
              <a:rPr lang="hr-HR" sz="1200" b="1" u="sng" dirty="0" smtClean="0"/>
              <a:t>Četverodnevna edukacija </a:t>
            </a:r>
            <a:r>
              <a:rPr lang="hr-HR" sz="1200" b="1" u="sng" dirty="0"/>
              <a:t>za </a:t>
            </a:r>
            <a:r>
              <a:rPr lang="hr-HR" sz="1200" b="1" u="sng" dirty="0" smtClean="0"/>
              <a:t>edukatore za Modul 3 </a:t>
            </a:r>
            <a:r>
              <a:rPr lang="hr-HR" sz="1200" b="1" dirty="0"/>
              <a:t>(uz </a:t>
            </a:r>
            <a:r>
              <a:rPr lang="hr-HR" sz="1200" b="1" dirty="0" smtClean="0"/>
              <a:t>preliminarnu </a:t>
            </a:r>
            <a:r>
              <a:rPr lang="hr-HR" sz="1200" b="1" dirty="0"/>
              <a:t>selekciju potencijalnih trenera / edukatora / mentora</a:t>
            </a:r>
            <a:r>
              <a:rPr lang="hr-HR" sz="1200" b="1" dirty="0" smtClean="0"/>
              <a:t>)</a:t>
            </a:r>
          </a:p>
          <a:p>
            <a:r>
              <a:rPr lang="hr-HR" sz="1200" b="1" dirty="0" smtClean="0"/>
              <a:t>T4T  ZAJEDRIMO usmjeren je osposobljavanju trenera za : </a:t>
            </a:r>
          </a:p>
          <a:p>
            <a:r>
              <a:rPr lang="hr-HR" sz="1200" b="1" dirty="0" smtClean="0"/>
              <a:t>Glavnog trenera  za Modul 3 - tradicijskog jedrenja</a:t>
            </a:r>
          </a:p>
          <a:p>
            <a:r>
              <a:rPr lang="hr-HR" sz="1200" b="1" dirty="0" smtClean="0"/>
              <a:t>Pomoćnog trenera (tradicijskog jedrenja)</a:t>
            </a:r>
            <a:endParaRPr lang="hr-HR" sz="1200" b="1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674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MARITIMA EDUCARE</a:t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TRO-MODULARNA EDUKACIJA</a:t>
            </a: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832" y="2708920"/>
            <a:ext cx="2520280" cy="639762"/>
          </a:xfrm>
        </p:spPr>
        <p:txBody>
          <a:bodyPr>
            <a:noAutofit/>
          </a:bodyPr>
          <a:lstStyle/>
          <a:p>
            <a:r>
              <a:rPr lang="hr-HR" sz="1400" b="1" dirty="0" smtClean="0"/>
              <a:t>MODUL 1  </a:t>
            </a:r>
            <a:br>
              <a:rPr lang="hr-HR" sz="1400" b="1" dirty="0" smtClean="0"/>
            </a:br>
            <a:r>
              <a:rPr lang="hr-HR" sz="1600" b="1" dirty="0" smtClean="0"/>
              <a:t>ODGOVORNOST SLOBODE</a:t>
            </a:r>
          </a:p>
          <a:p>
            <a:r>
              <a:rPr lang="hr-HR" sz="1200" b="1" dirty="0" smtClean="0"/>
              <a:t>DOŽIVLJAJNO / ISKUSTVENO UČENJE U PRIRODI (KOPNO)</a:t>
            </a:r>
            <a:endParaRPr lang="hr-HR" sz="1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8144" y="2708920"/>
            <a:ext cx="2886088" cy="639762"/>
          </a:xfrm>
        </p:spPr>
        <p:txBody>
          <a:bodyPr>
            <a:normAutofit fontScale="25000" lnSpcReduction="20000"/>
          </a:bodyPr>
          <a:lstStyle/>
          <a:p>
            <a:endParaRPr lang="hr-HR" sz="1700" dirty="0" smtClean="0"/>
          </a:p>
          <a:p>
            <a:endParaRPr lang="hr-HR" sz="1600" dirty="0" smtClean="0"/>
          </a:p>
          <a:p>
            <a:r>
              <a:rPr lang="hr-HR" sz="5600" b="1" dirty="0" smtClean="0"/>
              <a:t>MODUL 2 </a:t>
            </a:r>
            <a:br>
              <a:rPr lang="hr-HR" sz="5600" b="1" dirty="0" smtClean="0"/>
            </a:br>
            <a:r>
              <a:rPr lang="hr-HR" sz="6400" b="1" dirty="0" smtClean="0"/>
              <a:t>ZAJEDRIMO !</a:t>
            </a:r>
          </a:p>
          <a:p>
            <a:r>
              <a:rPr lang="hr-HR" sz="4800" b="1" dirty="0" smtClean="0"/>
              <a:t>TRADICIJSKO JEDRENJE (MORE)</a:t>
            </a:r>
            <a:endParaRPr lang="hr-HR" sz="4800" b="1" dirty="0"/>
          </a:p>
          <a:p>
            <a:endParaRPr lang="hr-HR" sz="21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55016"/>
            <a:ext cx="2249277" cy="1502517"/>
          </a:xfrm>
        </p:spPr>
      </p:pic>
      <p:sp>
        <p:nvSpPr>
          <p:cNvPr id="4" name="Rectangle 3"/>
          <p:cNvSpPr/>
          <p:nvPr/>
        </p:nvSpPr>
        <p:spPr>
          <a:xfrm>
            <a:off x="126518" y="2924944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2060"/>
                </a:solidFill>
                <a:latin typeface="+mj-lt"/>
              </a:rPr>
              <a:t>UPOZNAJNA RADIONICA</a:t>
            </a:r>
            <a:br>
              <a:rPr lang="hr-HR" sz="1400" b="1" dirty="0" smtClean="0">
                <a:solidFill>
                  <a:srgbClr val="002060"/>
                </a:solidFill>
                <a:latin typeface="+mj-lt"/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BITI SVOJ </a:t>
            </a:r>
            <a:r>
              <a:rPr lang="hr-HR" sz="2800" b="1" dirty="0">
                <a:solidFill>
                  <a:srgbClr val="002060"/>
                </a:solidFill>
              </a:rPr>
              <a:t/>
            </a:r>
            <a:br>
              <a:rPr lang="hr-HR" sz="2800" b="1" dirty="0">
                <a:solidFill>
                  <a:srgbClr val="002060"/>
                </a:solidFill>
              </a:rPr>
            </a:b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29688"/>
            <a:ext cx="1872208" cy="16169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645025"/>
            <a:ext cx="147818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38667"/>
            <a:ext cx="4258817" cy="2429934"/>
          </a:xfrm>
        </p:spPr>
        <p:txBody>
          <a:bodyPr>
            <a:normAutofit/>
          </a:bodyPr>
          <a:lstStyle/>
          <a:p>
            <a:r>
              <a:rPr lang="hr-HR" sz="1200" b="1" dirty="0">
                <a:solidFill>
                  <a:srgbClr val="002060"/>
                </a:solidFill>
              </a:rPr>
              <a:t/>
            </a:r>
            <a:br>
              <a:rPr lang="hr-HR" sz="1200" b="1" dirty="0">
                <a:solidFill>
                  <a:srgbClr val="002060"/>
                </a:solidFill>
              </a:rPr>
            </a:br>
            <a:r>
              <a:rPr lang="hr-HR" sz="2000" b="1" dirty="0" smtClean="0">
                <a:solidFill>
                  <a:srgbClr val="002060"/>
                </a:solidFill>
              </a:rPr>
              <a:t>BITI SVOJ. </a:t>
            </a:r>
            <a:r>
              <a:rPr lang="hr-HR" sz="2000" b="1" dirty="0">
                <a:solidFill>
                  <a:srgbClr val="002060"/>
                </a:solidFill>
              </a:rPr>
              <a:t/>
            </a:r>
            <a:br>
              <a:rPr lang="hr-HR" sz="2000" b="1" dirty="0">
                <a:solidFill>
                  <a:srgbClr val="002060"/>
                </a:solidFill>
              </a:rPr>
            </a:br>
            <a:r>
              <a:rPr lang="hr-HR" sz="1100" b="1" dirty="0">
                <a:solidFill>
                  <a:srgbClr val="002060"/>
                </a:solidFill>
              </a:rPr>
              <a:t> </a:t>
            </a:r>
            <a:br>
              <a:rPr lang="hr-HR" sz="1100" b="1" dirty="0">
                <a:solidFill>
                  <a:srgbClr val="002060"/>
                </a:solidFill>
              </a:rPr>
            </a:br>
            <a:r>
              <a:rPr lang="hr-HR" sz="1100" b="1" dirty="0" smtClean="0">
                <a:solidFill>
                  <a:srgbClr val="002060"/>
                </a:solidFill>
              </a:rPr>
              <a:t>UVODNA - TROSATNA RADIONICA OSOBNOG RAZVOJA  ( U DOMOVIMA  </a:t>
            </a:r>
            <a:r>
              <a:rPr lang="hr-HR" sz="1100" b="1" dirty="0">
                <a:solidFill>
                  <a:srgbClr val="002060"/>
                </a:solidFill>
              </a:rPr>
              <a:t>ZA DJECU BEZ ODGOVARAJUĆE RODITELJSKE SKRBI )</a:t>
            </a:r>
            <a:br>
              <a:rPr lang="hr-HR" sz="1100" b="1" dirty="0">
                <a:solidFill>
                  <a:srgbClr val="002060"/>
                </a:solidFill>
              </a:rPr>
            </a:br>
            <a:r>
              <a:rPr lang="hr-HR" sz="1100" b="1" dirty="0">
                <a:solidFill>
                  <a:srgbClr val="002060"/>
                </a:solidFill>
              </a:rPr>
              <a:t/>
            </a:r>
            <a:br>
              <a:rPr lang="hr-HR" sz="1100" b="1" dirty="0">
                <a:solidFill>
                  <a:srgbClr val="002060"/>
                </a:solidFill>
              </a:rPr>
            </a:br>
            <a:r>
              <a:rPr lang="hr-HR" sz="1100" b="1" dirty="0" smtClean="0">
                <a:solidFill>
                  <a:srgbClr val="002060"/>
                </a:solidFill>
              </a:rPr>
              <a:t>TERMINI</a:t>
            </a:r>
            <a:r>
              <a:rPr lang="hr-HR" sz="1100" b="1" dirty="0">
                <a:solidFill>
                  <a:srgbClr val="002060"/>
                </a:solidFill>
              </a:rPr>
              <a:t>: </a:t>
            </a:r>
            <a:r>
              <a:rPr lang="hr-HR" sz="1100" b="1" dirty="0" smtClean="0">
                <a:solidFill>
                  <a:srgbClr val="002060"/>
                </a:solidFill>
              </a:rPr>
              <a:t>PROLJEĆE </a:t>
            </a:r>
            <a:r>
              <a:rPr lang="hr-HR" sz="1100" b="1" dirty="0">
                <a:solidFill>
                  <a:srgbClr val="002060"/>
                </a:solidFill>
              </a:rPr>
              <a:t/>
            </a:r>
            <a:br>
              <a:rPr lang="hr-HR" sz="1100" b="1" dirty="0">
                <a:solidFill>
                  <a:srgbClr val="002060"/>
                </a:solidFill>
              </a:rPr>
            </a:br>
            <a:r>
              <a:rPr lang="hr-HR" sz="1100" b="1" dirty="0">
                <a:solidFill>
                  <a:srgbClr val="002060"/>
                </a:solidFill>
              </a:rPr>
              <a:t>(TIJEKOM ŠK. GODINE)</a:t>
            </a:r>
            <a:br>
              <a:rPr lang="hr-HR" sz="1100" b="1" dirty="0">
                <a:solidFill>
                  <a:srgbClr val="002060"/>
                </a:solidFill>
              </a:rPr>
            </a:br>
            <a:r>
              <a:rPr lang="hr-HR" sz="1600" b="1" dirty="0"/>
              <a:t/>
            </a:r>
            <a:br>
              <a:rPr lang="hr-HR" sz="1600" b="1" dirty="0"/>
            </a:br>
            <a:endParaRPr lang="hr-HR" sz="1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39952" y="2636912"/>
            <a:ext cx="4546848" cy="3523787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2060"/>
                </a:solidFill>
              </a:rPr>
              <a:t>Kroz </a:t>
            </a:r>
            <a:r>
              <a:rPr lang="hr-HR" sz="1400" b="1" dirty="0">
                <a:solidFill>
                  <a:srgbClr val="002060"/>
                </a:solidFill>
              </a:rPr>
              <a:t> </a:t>
            </a:r>
            <a:r>
              <a:rPr lang="hr-HR" sz="1400" b="1" dirty="0" err="1" smtClean="0">
                <a:solidFill>
                  <a:srgbClr val="002060"/>
                </a:solidFill>
              </a:rPr>
              <a:t>trostnu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hr-HR" sz="1400" b="1" dirty="0" err="1" smtClean="0">
                <a:solidFill>
                  <a:srgbClr val="002060"/>
                </a:solidFill>
              </a:rPr>
              <a:t>upoznajnu</a:t>
            </a:r>
            <a:r>
              <a:rPr lang="hr-HR" sz="1400" b="1" dirty="0" smtClean="0">
                <a:solidFill>
                  <a:srgbClr val="002060"/>
                </a:solidFill>
              </a:rPr>
              <a:t> radionicu odgajatelje i  mlade polaznike upoznaje se s NEW CHANCE 4 LIFE programskim modulima i njihovim sadržajima.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sz="1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hr-HR" sz="1400" b="1" dirty="0" smtClean="0">
                <a:solidFill>
                  <a:srgbClr val="002060"/>
                </a:solidFill>
              </a:rPr>
              <a:t>        U radionici se provodi interakcija  aktivnosti: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2060"/>
                </a:solidFill>
              </a:rPr>
              <a:t>Forum teatra, interaktivne metode kratkih kazališnih iskaza koje u mladima potiču promjene u sagledavanju realnosti sada i ovdje (metodologija </a:t>
            </a:r>
            <a:r>
              <a:rPr lang="hr-HR" sz="1400" b="1" i="1" dirty="0" smtClean="0">
                <a:solidFill>
                  <a:srgbClr val="002060"/>
                </a:solidFill>
              </a:rPr>
              <a:t>Augusta </a:t>
            </a:r>
            <a:r>
              <a:rPr lang="hr-HR" sz="1400" b="1" i="1" dirty="0" err="1" smtClean="0">
                <a:solidFill>
                  <a:srgbClr val="002060"/>
                </a:solidFill>
              </a:rPr>
              <a:t>Boala</a:t>
            </a:r>
            <a:r>
              <a:rPr lang="hr-HR" sz="14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2060"/>
                </a:solidFill>
              </a:rPr>
              <a:t>Upoznavanja </a:t>
            </a:r>
            <a:r>
              <a:rPr lang="hr-HR" sz="1400" b="1" dirty="0" err="1" smtClean="0">
                <a:solidFill>
                  <a:srgbClr val="002060"/>
                </a:solidFill>
              </a:rPr>
              <a:t>maritimnih</a:t>
            </a:r>
            <a:r>
              <a:rPr lang="hr-HR" sz="1400" b="1" dirty="0" smtClean="0">
                <a:solidFill>
                  <a:srgbClr val="002060"/>
                </a:solidFill>
              </a:rPr>
              <a:t> vještina , socijalnih i motoričkih kompetencija koje se njima stječu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sz="1400" b="1" dirty="0" err="1" smtClean="0">
                <a:solidFill>
                  <a:srgbClr val="002060"/>
                </a:solidFill>
              </a:rPr>
              <a:t>Stand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hr-HR" sz="1400" b="1" dirty="0" err="1" smtClean="0">
                <a:solidFill>
                  <a:srgbClr val="002060"/>
                </a:solidFill>
              </a:rPr>
              <a:t>up</a:t>
            </a:r>
            <a:r>
              <a:rPr lang="hr-HR" sz="1400" b="1" dirty="0" smtClean="0">
                <a:solidFill>
                  <a:srgbClr val="002060"/>
                </a:solidFill>
              </a:rPr>
              <a:t> aktivnosti ili kako izraziti osjećaje kroz istinske vrijednosti, vođena iskustva i iskrenu konverzaciju / komunikaciju</a:t>
            </a:r>
            <a:endParaRPr lang="hr-HR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323528" y="3896127"/>
            <a:ext cx="2088232" cy="1713422"/>
          </a:xfrm>
        </p:spPr>
      </p:pic>
    </p:spTree>
    <p:extLst>
      <p:ext uri="{BB962C8B-B14F-4D97-AF65-F5344CB8AC3E}">
        <p14:creationId xmlns:p14="http://schemas.microsoft.com/office/powerpoint/2010/main" val="1813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3212976"/>
            <a:ext cx="3657600" cy="2736304"/>
          </a:xfrm>
        </p:spPr>
        <p:txBody>
          <a:bodyPr>
            <a:normAutofit fontScale="92500"/>
          </a:bodyPr>
          <a:lstStyle/>
          <a:p>
            <a:pPr>
              <a:buClr>
                <a:srgbClr val="002060"/>
              </a:buClr>
            </a:pPr>
            <a:r>
              <a:rPr lang="hr-HR" sz="1400" b="1" dirty="0" smtClean="0"/>
              <a:t>U pet dana interaktivnog treninga s radionicama prolaze se slijedeće teme/aktivnosti: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/>
              <a:t>Snaga istine (ljudske vrijednosti)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/>
              <a:t>Život s Prirodom / Izazov samostalnosti (orijentacija u prirodi, razvijanje povjerenja u svoje sposobnosti)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/>
              <a:t>Ž</a:t>
            </a:r>
            <a:r>
              <a:rPr lang="hr-HR" sz="1400" b="1" dirty="0" smtClean="0"/>
              <a:t>ivjeti sebe ( radionice osobnog razvoja)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/>
              <a:t>Psihologija slobode (ekologija mora, osnove nautike, mornarska znanja i vještine)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/>
              <a:t>Engleski jezik ( za mornare 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hr-HR" sz="1400" dirty="0" smtClean="0"/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hr-HR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764704"/>
            <a:ext cx="4608512" cy="2304256"/>
          </a:xfrm>
        </p:spPr>
        <p:txBody>
          <a:bodyPr/>
          <a:lstStyle/>
          <a:p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200" b="1" dirty="0" smtClean="0"/>
              <a:t>MODUL 1 – SMART BY NATURE, AKTIVNO UČENJE U PRIRODI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800" b="1" dirty="0" smtClean="0"/>
              <a:t>ODGOVORNOST SLOBODE</a:t>
            </a:r>
            <a:br>
              <a:rPr lang="hr-HR" sz="1800" b="1" dirty="0" smtClean="0"/>
            </a:br>
            <a:r>
              <a:rPr lang="hr-HR" sz="1200" b="1" dirty="0" smtClean="0"/>
              <a:t> </a:t>
            </a:r>
            <a:br>
              <a:rPr lang="hr-HR" sz="1200" b="1" dirty="0" smtClean="0"/>
            </a:br>
            <a:r>
              <a:rPr lang="hr-HR" sz="1200" b="1" dirty="0" smtClean="0"/>
              <a:t>PETODNEVNA RADIONICA  </a:t>
            </a:r>
            <a:r>
              <a:rPr lang="hr-HR" sz="1200" b="1" dirty="0"/>
              <a:t>U OBJEKTU OUTWARD BOUNDA – VELIKI </a:t>
            </a:r>
            <a:r>
              <a:rPr lang="hr-HR" sz="1200" b="1" dirty="0" smtClean="0"/>
              <a:t>ŽITINIK</a:t>
            </a:r>
            <a:br>
              <a:rPr lang="hr-HR" sz="1200" b="1" dirty="0" smtClean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 smtClean="0"/>
              <a:t>TERMINI: JESEN I PROLJEĆE </a:t>
            </a:r>
            <a:br>
              <a:rPr lang="hr-HR" sz="1200" b="1" dirty="0" smtClean="0"/>
            </a:br>
            <a:r>
              <a:rPr lang="hr-HR" sz="1200" b="1" dirty="0" smtClean="0"/>
              <a:t>(TIJEKOM ŠK. GODINE)</a:t>
            </a:r>
            <a:br>
              <a:rPr lang="hr-HR" sz="1200" b="1" dirty="0" smtClean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endParaRPr lang="hr-HR" sz="18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905250" cy="2608290"/>
          </a:xfrm>
        </p:spPr>
      </p:pic>
    </p:spTree>
    <p:extLst>
      <p:ext uri="{BB962C8B-B14F-4D97-AF65-F5344CB8AC3E}">
        <p14:creationId xmlns:p14="http://schemas.microsoft.com/office/powerpoint/2010/main" val="23499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2583904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Radionice vode dva trenera educirani za Modul 2 : socijalni pedagog +  suradnik/predavač  za sadržajne aktivnosti (mornarske vještine, engleski, ekologija mora…)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Provode </a:t>
            </a:r>
            <a:r>
              <a:rPr lang="hr-HR" sz="1400" b="1" dirty="0"/>
              <a:t>se uz poseban metodološki </a:t>
            </a:r>
            <a:r>
              <a:rPr lang="hr-HR" sz="1400" b="1" dirty="0" smtClean="0"/>
              <a:t>pristup s didaktičkim sadržajima </a:t>
            </a:r>
            <a:r>
              <a:rPr lang="hr-HR" sz="1400" b="1" dirty="0"/>
              <a:t>(edukacijske mornarske škrinje </a:t>
            </a:r>
            <a:r>
              <a:rPr lang="hr-HR" sz="1400" b="1" dirty="0" smtClean="0"/>
              <a:t>)</a:t>
            </a:r>
            <a:endParaRPr lang="hr-HR" sz="1400" b="1" dirty="0"/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Osigurati: Programsko vozilo (Ford  Grand </a:t>
            </a:r>
            <a:r>
              <a:rPr lang="hr-HR" sz="1400" b="1" dirty="0" err="1" smtClean="0"/>
              <a:t>Turneo</a:t>
            </a:r>
            <a:r>
              <a:rPr lang="hr-HR" sz="1400" b="1" dirty="0" smtClean="0"/>
              <a:t>) + (3) tri edukacijske škrinje </a:t>
            </a:r>
            <a:endParaRPr lang="hr-HR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412776"/>
            <a:ext cx="5544616" cy="1828792"/>
          </a:xfrm>
        </p:spPr>
        <p:txBody>
          <a:bodyPr/>
          <a:lstStyle/>
          <a:p>
            <a:r>
              <a:rPr lang="hr-HR" sz="1200" b="1" dirty="0"/>
              <a:t>MODUL </a:t>
            </a:r>
            <a:r>
              <a:rPr lang="hr-HR" sz="1200" b="1" dirty="0" smtClean="0"/>
              <a:t>1 </a:t>
            </a:r>
            <a:r>
              <a:rPr lang="hr-HR" sz="1200" b="1" dirty="0"/>
              <a:t>– SMART BY NATURE, </a:t>
            </a:r>
            <a:r>
              <a:rPr lang="hr-HR" sz="1200" b="1" dirty="0" smtClean="0"/>
              <a:t> AKTIVNO </a:t>
            </a:r>
            <a:r>
              <a:rPr lang="hr-HR" sz="1200" b="1" dirty="0"/>
              <a:t>UČENJE U PRIRODI</a:t>
            </a:r>
            <a:br>
              <a:rPr lang="hr-HR" sz="1200" b="1" dirty="0"/>
            </a:br>
            <a:r>
              <a:rPr lang="hr-HR" sz="1800" b="1" dirty="0"/>
              <a:t>ODGOVORNOST </a:t>
            </a:r>
            <a:r>
              <a:rPr lang="hr-HR" sz="1800" b="1" dirty="0" smtClean="0"/>
              <a:t>SLOBODE</a:t>
            </a:r>
            <a:br>
              <a:rPr lang="hr-HR" sz="1800" b="1" dirty="0" smtClean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200" b="1" dirty="0" smtClean="0"/>
              <a:t>PETODNEVNA RADIONICA  U OBJEKTU OUTWARD BOUNDA – VELIKI ŽITINIK</a:t>
            </a:r>
            <a:br>
              <a:rPr lang="hr-HR" sz="1200" b="1" dirty="0" smtClean="0"/>
            </a:br>
            <a:r>
              <a:rPr lang="hr-HR" sz="1200" b="1" dirty="0" smtClean="0"/>
              <a:t/>
            </a:r>
            <a:br>
              <a:rPr lang="hr-HR" sz="1200" b="1" dirty="0" smtClean="0"/>
            </a:br>
            <a:r>
              <a:rPr lang="hr-HR" sz="1400" b="1" dirty="0" smtClean="0"/>
              <a:t>PROVEDBA (TRENERI I SURADNICI)</a:t>
            </a:r>
            <a:br>
              <a:rPr lang="hr-HR" sz="1400" b="1" dirty="0" smtClean="0"/>
            </a:br>
            <a:r>
              <a:rPr lang="hr-HR" sz="1400" b="1" dirty="0" smtClean="0"/>
              <a:t>OSNOVNA I DIDAKTIČKA SREDSTVA</a:t>
            </a:r>
            <a:endParaRPr lang="hr-HR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76" y="3861048"/>
            <a:ext cx="2859701" cy="16561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77" y="4024711"/>
            <a:ext cx="173352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068960"/>
            <a:ext cx="3352800" cy="3384376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dirty="0" smtClean="0"/>
              <a:t>TRENINZI PO 7 DANA  (6  X GODIŠNJE)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dirty="0" smtClean="0"/>
              <a:t>12 POLAZNIKA (6 + 6) I  </a:t>
            </a:r>
            <a:r>
              <a:rPr lang="hr-HR" sz="2500" b="1" dirty="0" err="1" smtClean="0"/>
              <a:t>4</a:t>
            </a:r>
            <a:r>
              <a:rPr lang="hr-HR" sz="2500" b="1" dirty="0" smtClean="0"/>
              <a:t>  (2+2) TRENERA I 4 ODGAJATELJA (2 +2)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dirty="0" smtClean="0"/>
              <a:t>USVAJANJE  ZNANJA I VJEŠTINA JEDRENJA NA 2 MALE TRADICIJSKE GAJETE (INDIVIDUALNO)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dirty="0" smtClean="0"/>
              <a:t>GRUPNA JEDRENJA PO 6 POLAZNIKA I 4 ČLANA POSADE PRELAZE NA BRACERU I KUTER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dirty="0"/>
              <a:t>5</a:t>
            </a:r>
            <a:r>
              <a:rPr lang="hr-HR" sz="2500" b="1" dirty="0" smtClean="0"/>
              <a:t> DANA NA MORU (ELAFITI, MLJET, KORČULA, LASTOVO, PELJEŠAC) 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2500" b="1" cap="all" dirty="0" smtClean="0"/>
              <a:t>Tijekom </a:t>
            </a:r>
            <a:r>
              <a:rPr lang="hr-HR" sz="2500" b="1" cap="all" dirty="0"/>
              <a:t>navedenog treninga </a:t>
            </a:r>
            <a:r>
              <a:rPr lang="hr-HR" sz="2500" b="1" cap="all" dirty="0" smtClean="0"/>
              <a:t>JEDRENJA polaznici </a:t>
            </a:r>
            <a:r>
              <a:rPr lang="hr-HR" sz="2500" b="1" cap="all" dirty="0"/>
              <a:t>dobivaju i potrebne </a:t>
            </a:r>
            <a:r>
              <a:rPr lang="hr-HR" sz="2500" b="1" cap="all" dirty="0" smtClean="0"/>
              <a:t>UVIDE  </a:t>
            </a:r>
            <a:r>
              <a:rPr lang="hr-HR" sz="2500" b="1" cap="all" dirty="0"/>
              <a:t>iz područja geografije i navigacije, </a:t>
            </a:r>
            <a:r>
              <a:rPr lang="hr-HR" sz="2500" b="1" cap="all" dirty="0" smtClean="0"/>
              <a:t>TRADICIJSKE  BRODOGRADNJE, društvenih </a:t>
            </a:r>
            <a:r>
              <a:rPr lang="hr-HR" sz="2500" b="1" cap="all" dirty="0"/>
              <a:t>običaja </a:t>
            </a:r>
            <a:r>
              <a:rPr lang="hr-HR" sz="2500" b="1" cap="all" dirty="0" smtClean="0"/>
              <a:t>, EKOLOGIJE MORA </a:t>
            </a:r>
            <a:r>
              <a:rPr lang="hr-HR" sz="2500" b="1" cap="all" dirty="0"/>
              <a:t>te života lokalnih </a:t>
            </a:r>
            <a:r>
              <a:rPr lang="hr-HR" sz="2500" b="1" cap="all" dirty="0" smtClean="0"/>
              <a:t>ZAJEDNICA na </a:t>
            </a:r>
            <a:r>
              <a:rPr lang="hr-HR" sz="2500" b="1" cap="all" dirty="0"/>
              <a:t>otocima</a:t>
            </a:r>
            <a:r>
              <a:rPr lang="hr-HR" sz="2500" b="1" dirty="0"/>
              <a:t>.</a:t>
            </a:r>
            <a:endParaRPr lang="hr-HR" sz="2500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764704"/>
            <a:ext cx="3352800" cy="2376264"/>
          </a:xfrm>
        </p:spPr>
        <p:txBody>
          <a:bodyPr/>
          <a:lstStyle/>
          <a:p>
            <a:r>
              <a:rPr lang="hr-HR" sz="1200" b="1" dirty="0"/>
              <a:t>MODUL </a:t>
            </a:r>
            <a:r>
              <a:rPr lang="hr-HR" sz="1200" b="1" dirty="0" smtClean="0"/>
              <a:t>2 </a:t>
            </a:r>
            <a:r>
              <a:rPr lang="hr-HR" sz="1200" b="1" dirty="0"/>
              <a:t>–  </a:t>
            </a:r>
            <a:r>
              <a:rPr lang="hr-HR" sz="1200" b="1" dirty="0" smtClean="0"/>
              <a:t>TRENING TRADICIJSKOG JEDRENJA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800" b="1" dirty="0" smtClean="0"/>
              <a:t>ZAJEDRIMO !</a:t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200" b="1" dirty="0" smtClean="0"/>
              <a:t>DUBROVINK, ELAFITI, ŠIPAN</a:t>
            </a:r>
            <a:br>
              <a:rPr lang="hr-HR" sz="1200" b="1" dirty="0" smtClean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 smtClean="0"/>
              <a:t>PROVEDBA </a:t>
            </a:r>
            <a:r>
              <a:rPr lang="hr-HR" sz="1200" b="1" dirty="0"/>
              <a:t>(TRENERI  </a:t>
            </a:r>
            <a:r>
              <a:rPr lang="hr-HR" sz="1200" b="1" dirty="0" smtClean="0"/>
              <a:t>S ODGAJATELJIMA)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 smtClean="0"/>
              <a:t>4 TRADICIJSKA PLOVILA</a:t>
            </a:r>
            <a:br>
              <a:rPr lang="hr-HR" sz="1200" b="1" dirty="0" smtClean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 smtClean="0"/>
              <a:t>LJETO ( SRPANJ I KOLOVOZ)</a:t>
            </a:r>
            <a:br>
              <a:rPr lang="hr-HR" sz="1200" b="1" dirty="0" smtClean="0"/>
            </a:br>
            <a:r>
              <a:rPr lang="hr-HR" sz="1200" b="1" dirty="0"/>
              <a:t/>
            </a:r>
            <a:br>
              <a:rPr lang="hr-HR" sz="1200" b="1" dirty="0"/>
            </a:br>
            <a:endParaRPr lang="hr-HR" sz="1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168352" cy="2392385"/>
          </a:xfrm>
        </p:spPr>
      </p:pic>
    </p:spTree>
    <p:extLst>
      <p:ext uri="{BB962C8B-B14F-4D97-AF65-F5344CB8AC3E}">
        <p14:creationId xmlns:p14="http://schemas.microsoft.com/office/powerpoint/2010/main" val="6014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95536" y="3645024"/>
            <a:ext cx="4536504" cy="266429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/>
              <a:t>MALA GAJETA                                      </a:t>
            </a:r>
            <a:r>
              <a:rPr lang="hr-HR" sz="1200" dirty="0" smtClean="0"/>
              <a:t>5 X 1,80 m (iz 1926. </a:t>
            </a:r>
            <a:r>
              <a:rPr lang="hr-HR" sz="1200" dirty="0"/>
              <a:t>god)</a:t>
            </a:r>
            <a:br>
              <a:rPr lang="hr-HR" sz="1200" dirty="0"/>
            </a:br>
            <a:r>
              <a:rPr lang="hr-HR" sz="1200" dirty="0" smtClean="0"/>
              <a:t>Latinsko </a:t>
            </a:r>
            <a:r>
              <a:rPr lang="hr-HR" sz="1200" dirty="0"/>
              <a:t>jedro </a:t>
            </a:r>
            <a:endParaRPr lang="hr-HR" sz="1200" dirty="0" smtClean="0"/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/>
              <a:t>GAJETA                           </a:t>
            </a:r>
            <a:r>
              <a:rPr lang="hr-HR" sz="1200" dirty="0" smtClean="0"/>
              <a:t>                         7 x 2,20 m  ( iz 1952. god)</a:t>
            </a:r>
            <a:br>
              <a:rPr lang="hr-HR" sz="1200" dirty="0" smtClean="0"/>
            </a:br>
            <a:r>
              <a:rPr lang="hr-HR" sz="1200" dirty="0" smtClean="0"/>
              <a:t>Latinsko </a:t>
            </a:r>
            <a:r>
              <a:rPr lang="hr-HR" sz="1200" dirty="0"/>
              <a:t>jedro</a:t>
            </a:r>
            <a:endParaRPr lang="hr-HR" sz="1200" dirty="0" smtClean="0"/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/>
              <a:t>BRACERA ‘GOSPA OD MORA’          </a:t>
            </a:r>
            <a:r>
              <a:rPr lang="hr-HR" sz="1200" dirty="0" smtClean="0"/>
              <a:t>10 x 3,6 m  (2010.god –</a:t>
            </a:r>
            <a:br>
              <a:rPr lang="hr-HR" sz="1200" dirty="0" smtClean="0"/>
            </a:br>
            <a:r>
              <a:rPr lang="hr-HR" sz="1200" dirty="0" smtClean="0"/>
              <a:t>Latinsko jedro, motor 90 KS              </a:t>
            </a:r>
            <a:r>
              <a:rPr lang="hr-HR" sz="1200" dirty="0"/>
              <a:t>replika iz 18. stoljeća)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/>
              <a:t>KUTER ‘ ANAMARIJA1’                         </a:t>
            </a:r>
            <a:r>
              <a:rPr lang="hr-HR" sz="1200" dirty="0" smtClean="0"/>
              <a:t>9,5 x 3,</a:t>
            </a:r>
            <a:r>
              <a:rPr lang="hr-HR" sz="1200" dirty="0" err="1" smtClean="0"/>
              <a:t>3</a:t>
            </a:r>
            <a:r>
              <a:rPr lang="hr-HR" sz="1200" dirty="0" smtClean="0"/>
              <a:t> m ( iz 1988. </a:t>
            </a:r>
            <a:r>
              <a:rPr lang="hr-HR" sz="1200" dirty="0"/>
              <a:t>god)</a:t>
            </a:r>
            <a:br>
              <a:rPr lang="hr-HR" sz="1200" dirty="0"/>
            </a:br>
            <a:r>
              <a:rPr lang="hr-HR" sz="1200" dirty="0" err="1"/>
              <a:t>Sošno</a:t>
            </a:r>
            <a:r>
              <a:rPr lang="hr-HR" sz="1200" dirty="0"/>
              <a:t> </a:t>
            </a:r>
            <a:r>
              <a:rPr lang="hr-HR" sz="1200" dirty="0" smtClean="0"/>
              <a:t>jedro, motor 65 KS</a:t>
            </a:r>
            <a:endParaRPr lang="hr-HR" sz="1200" dirty="0"/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39512"/>
            <a:ext cx="3352800" cy="244827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hr-HR" sz="1200" b="1" dirty="0" smtClean="0"/>
              <a:t>MODUL  2 </a:t>
            </a:r>
            <a:r>
              <a:rPr lang="hr-HR" sz="1200" b="1" dirty="0"/>
              <a:t>–  TRENING TRADICIJSKOG JEDRENJA</a:t>
            </a:r>
            <a:br>
              <a:rPr lang="hr-HR" sz="1200" b="1" dirty="0"/>
            </a:br>
            <a:r>
              <a:rPr lang="hr-HR" sz="1800" b="1" dirty="0" smtClean="0"/>
              <a:t>ZAJEDRIMO !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400" b="1" dirty="0" smtClean="0"/>
              <a:t>TRADICIJSKA PLOVILA U SLUŽBI EDUKACIJE MLADIH</a:t>
            </a:r>
            <a:r>
              <a:rPr lang="hr-HR" sz="1400" b="1" dirty="0"/>
              <a:t/>
            </a:r>
            <a:br>
              <a:rPr lang="hr-HR" sz="1400" b="1" dirty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 smtClean="0"/>
              <a:t>DVIJE GAJETE  (do 4 osobe)</a:t>
            </a:r>
            <a:br>
              <a:rPr lang="hr-HR" sz="1200" b="1" dirty="0" smtClean="0"/>
            </a:br>
            <a:r>
              <a:rPr lang="hr-HR" sz="1200" b="1" dirty="0" smtClean="0"/>
              <a:t>BRACERA ‘ GOSPA OD MORA’ (12 + 2 osobe)</a:t>
            </a:r>
            <a:br>
              <a:rPr lang="hr-HR" sz="1200" b="1" dirty="0" smtClean="0"/>
            </a:br>
            <a:r>
              <a:rPr lang="hr-HR" sz="1200" b="1" dirty="0" smtClean="0"/>
              <a:t>KUTER  ‘ANAMARIJA 1’ (10 + 2 osobe)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/>
              <a:t/>
            </a:r>
            <a:br>
              <a:rPr lang="hr-HR" sz="1200" b="1" dirty="0"/>
            </a:br>
            <a:endParaRPr lang="hr-HR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94559"/>
            <a:ext cx="1063843" cy="15996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160240" cy="1701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95536" y="3068960"/>
            <a:ext cx="3871664" cy="3168352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Psiho-socijalna i pedagoška pomoć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Profesionalna orijentacija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Povezivanje polaznika koji su prošli MARE modularnu edukaciju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IT web poseban pristup za MARE polaznike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/>
              <a:t>Life </a:t>
            </a:r>
            <a:r>
              <a:rPr lang="hr-HR" sz="1400" b="1" dirty="0" err="1"/>
              <a:t>Coaching</a:t>
            </a:r>
            <a:r>
              <a:rPr lang="hr-HR" sz="1400" b="1" dirty="0"/>
              <a:t> (za mlade)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Poduka za polaganje B dozvole za upravljanje brodicom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/>
              <a:t>Osposobljavanje za člana posade na tradicijskim plovilima…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600" dirty="0" smtClean="0"/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556792"/>
            <a:ext cx="4752528" cy="1584176"/>
          </a:xfrm>
        </p:spPr>
        <p:txBody>
          <a:bodyPr/>
          <a:lstStyle/>
          <a:p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 smtClean="0"/>
              <a:t/>
            </a:r>
            <a:br>
              <a:rPr lang="hr-HR" sz="1800" b="1" dirty="0" smtClean="0"/>
            </a:br>
            <a:r>
              <a:rPr lang="hr-HR" sz="1600" b="1" dirty="0" smtClean="0"/>
              <a:t>PROGRAMSKA ODRŽIVOST</a:t>
            </a:r>
            <a:br>
              <a:rPr lang="hr-HR" sz="1600" b="1" dirty="0" smtClean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2400" b="1" dirty="0" smtClean="0"/>
              <a:t>MORE DOBROG/ SEA OF GOOD </a:t>
            </a:r>
            <a:br>
              <a:rPr lang="hr-HR" sz="2400" b="1" dirty="0" smtClean="0"/>
            </a:br>
            <a:r>
              <a:rPr lang="hr-HR" sz="1400" b="1" dirty="0" smtClean="0"/>
              <a:t>KLUB / CENTAR / SAVJETOVALIŠTE</a:t>
            </a:r>
            <a:r>
              <a:rPr lang="hr-HR" sz="1400" b="1" dirty="0"/>
              <a:t> </a:t>
            </a:r>
            <a:r>
              <a:rPr lang="hr-HR" sz="1400" b="1" dirty="0" smtClean="0"/>
              <a:t>ZA MLADE</a:t>
            </a:r>
            <a:r>
              <a:rPr lang="hr-HR" sz="1600" b="1" dirty="0"/>
              <a:t/>
            </a:r>
            <a:br>
              <a:rPr lang="hr-HR" sz="1600" b="1" dirty="0"/>
            </a:br>
            <a:r>
              <a:rPr lang="hr-HR" sz="1600" b="1" dirty="0"/>
              <a:t/>
            </a:r>
            <a:br>
              <a:rPr lang="hr-HR" sz="1600" b="1" dirty="0"/>
            </a:br>
            <a:endParaRPr lang="hr-HR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848361"/>
            <a:ext cx="3905250" cy="1770877"/>
          </a:xfrm>
        </p:spPr>
      </p:pic>
    </p:spTree>
    <p:extLst>
      <p:ext uri="{BB962C8B-B14F-4D97-AF65-F5344CB8AC3E}">
        <p14:creationId xmlns:p14="http://schemas.microsoft.com/office/powerpoint/2010/main" val="42236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812645" cy="1283817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MARITIMA EDUCARE</a:t>
            </a:r>
            <a:br>
              <a:rPr lang="hr-HR" b="1" dirty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DOBROBITI ZA POLAZNIKE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868333" y="2276872"/>
            <a:ext cx="3818467" cy="3384375"/>
          </a:xfrm>
        </p:spPr>
        <p:txBody>
          <a:bodyPr/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Osnažen osjećaj samopouzdanja, socijalnih i motoričkih kompetencija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Usvojena osnovna znanja i vještine tradicijskog jedrenja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Uvećane sposobnosti timskog djelovanja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Povezanost s mladima iz inozemstva</a:t>
            </a:r>
            <a:endParaRPr lang="hr-HR" sz="14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Potaknuti procesi  profesionalne orijentacije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Sagledavanje vlastitih snaga i sposobnosti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Osnaživanje discipline i samodiscipline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hr-HR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r="9230"/>
          <a:stretch>
            <a:fillRect/>
          </a:stretch>
        </p:blipFill>
        <p:spPr>
          <a:xfrm>
            <a:off x="323528" y="3573016"/>
            <a:ext cx="2592288" cy="2127006"/>
          </a:xfrm>
        </p:spPr>
      </p:pic>
    </p:spTree>
    <p:extLst>
      <p:ext uri="{BB962C8B-B14F-4D97-AF65-F5344CB8AC3E}">
        <p14:creationId xmlns:p14="http://schemas.microsoft.com/office/powerpoint/2010/main" val="7208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4104456" cy="3960440"/>
          </a:xfrm>
        </p:spPr>
        <p:txBody>
          <a:bodyPr>
            <a:normAutofit/>
          </a:bodyPr>
          <a:lstStyle/>
          <a:p>
            <a:r>
              <a:rPr lang="hr-HR" sz="1200" b="1" dirty="0" smtClean="0"/>
              <a:t>Dugoročnu održivost osigurava sustav  socijalnog poduzetništva  usmjeren potpori za ranjive skupine mladih iskazanu kroz poslovnu studiju koja sadrži </a:t>
            </a:r>
            <a:r>
              <a:rPr lang="hr-HR" sz="1200" b="1" dirty="0"/>
              <a:t> </a:t>
            </a:r>
            <a:r>
              <a:rPr lang="hr-HR" sz="1200" b="1" dirty="0" smtClean="0"/>
              <a:t>podizanje poslovnih modula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SEA OF GOOD Međunarodna akademije za tradicijsko jedrenje za mlade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HOUSE OF GOOD - Centar za MARE edukaciju / hostel (Konavle, Dubrovnik)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Organizacija modularnih edukacija i stručnih skupova </a:t>
            </a:r>
            <a:endParaRPr lang="hr-HR" sz="12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Organizacija koncerata i manifestacija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EU projekti (</a:t>
            </a:r>
            <a:r>
              <a:rPr lang="hr-HR" sz="1200" b="1" dirty="0" err="1" smtClean="0"/>
              <a:t>maritimna</a:t>
            </a:r>
            <a:r>
              <a:rPr lang="hr-HR" sz="1200" b="1" dirty="0" smtClean="0"/>
              <a:t> baština u funkciji osposobljavanja mladih  za </a:t>
            </a:r>
            <a:r>
              <a:rPr lang="hr-HR" sz="1200" b="1" dirty="0" err="1" smtClean="0"/>
              <a:t>samoslatan</a:t>
            </a:r>
            <a:r>
              <a:rPr lang="hr-HR" sz="1200" b="1" dirty="0" smtClean="0"/>
              <a:t> i samosvojan život)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200" b="1" dirty="0" smtClean="0"/>
              <a:t>Dio prihoda usmjerava se u aktivnosti edukacije i stručne potpore za ranjive skupine mladih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3352800" cy="1252728"/>
          </a:xfrm>
        </p:spPr>
        <p:txBody>
          <a:bodyPr/>
          <a:lstStyle/>
          <a:p>
            <a:pPr algn="ctr"/>
            <a:r>
              <a:rPr lang="hr-HR" sz="2400" b="1" dirty="0" smtClean="0"/>
              <a:t>MARITIMA EDUCARE </a:t>
            </a:r>
            <a:br>
              <a:rPr lang="hr-HR" sz="2400" b="1" dirty="0" smtClean="0"/>
            </a:br>
            <a:r>
              <a:rPr lang="hr-HR" sz="1600" b="1" i="1" dirty="0" smtClean="0"/>
              <a:t>SOCIJALNO PODUZETNIŠTVO</a:t>
            </a:r>
            <a:br>
              <a:rPr lang="hr-HR" sz="1600" b="1" i="1" dirty="0" smtClean="0"/>
            </a:br>
            <a:r>
              <a:rPr lang="hr-HR" sz="1200" b="1" i="1" dirty="0" smtClean="0"/>
              <a:t>SEA OF GOOD;</a:t>
            </a:r>
            <a:r>
              <a:rPr lang="hr-HR" sz="1600" b="1" i="1" dirty="0" smtClean="0"/>
              <a:t> </a:t>
            </a:r>
            <a:r>
              <a:rPr lang="hr-HR" sz="1200" b="1" i="1" dirty="0" smtClean="0"/>
              <a:t>HOUSE OF GOOD</a:t>
            </a:r>
            <a:endParaRPr lang="hr-HR" sz="12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7836"/>
            <a:ext cx="4392488" cy="3595460"/>
          </a:xfrm>
        </p:spPr>
      </p:pic>
    </p:spTree>
    <p:extLst>
      <p:ext uri="{BB962C8B-B14F-4D97-AF65-F5344CB8AC3E}">
        <p14:creationId xmlns:p14="http://schemas.microsoft.com/office/powerpoint/2010/main" val="17708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9992" y="1268760"/>
            <a:ext cx="3812645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800" b="1" i="1" dirty="0" smtClean="0">
                <a:solidFill>
                  <a:srgbClr val="002060"/>
                </a:solidFill>
              </a:rPr>
              <a:t>UKRATKO</a:t>
            </a:r>
            <a:r>
              <a:rPr lang="hr-HR" b="1" i="1" dirty="0">
                <a:solidFill>
                  <a:srgbClr val="002060"/>
                </a:solidFill>
              </a:rPr>
              <a:t/>
            </a:r>
            <a:br>
              <a:rPr lang="hr-HR" b="1" i="1" dirty="0">
                <a:solidFill>
                  <a:srgbClr val="002060"/>
                </a:solidFill>
              </a:rPr>
            </a:br>
            <a:r>
              <a:rPr lang="hr-HR" b="1" i="1" dirty="0">
                <a:solidFill>
                  <a:srgbClr val="002060"/>
                </a:solidFill>
              </a:rPr>
              <a:t>MARITIMA </a:t>
            </a:r>
            <a:r>
              <a:rPr lang="hr-HR" b="1" i="1" dirty="0" smtClean="0">
                <a:solidFill>
                  <a:srgbClr val="002060"/>
                </a:solidFill>
              </a:rPr>
              <a:t>EDUCARE …</a:t>
            </a:r>
            <a:br>
              <a:rPr lang="hr-HR" b="1" i="1" dirty="0" smtClean="0">
                <a:solidFill>
                  <a:srgbClr val="002060"/>
                </a:solidFill>
              </a:rPr>
            </a:br>
            <a:r>
              <a:rPr lang="hr-HR" b="1" i="1" dirty="0" smtClean="0">
                <a:solidFill>
                  <a:srgbClr val="002060"/>
                </a:solidFill>
              </a:rPr>
              <a:t/>
            </a:r>
            <a:br>
              <a:rPr lang="hr-HR" b="1" i="1" dirty="0" smtClean="0">
                <a:solidFill>
                  <a:srgbClr val="002060"/>
                </a:solidFill>
              </a:rPr>
            </a:br>
            <a:endParaRPr lang="hr-HR" sz="1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11960" y="2204864"/>
            <a:ext cx="4466539" cy="3240360"/>
          </a:xfrm>
        </p:spPr>
        <p:txBody>
          <a:bodyPr>
            <a:normAutofit/>
          </a:bodyPr>
          <a:lstStyle/>
          <a:p>
            <a:endParaRPr lang="hr-HR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… je inovativna, neformalna i interaktivna modularna edukacija za mlade bez odgovarajuće roditeljske skrbi  (15-18 god.) s ciljem dinamičnog osnaživanja njihova potencijala za samosvojan i samostalni život.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U  ovom obliku edukacije, primjena novih modela radionica osobnog razvoja, kroz iskustveno, doživljajno i aktivno učenj</a:t>
            </a:r>
            <a:r>
              <a:rPr lang="hr-HR" sz="1400" b="1" dirty="0">
                <a:solidFill>
                  <a:srgbClr val="002060"/>
                </a:solidFill>
              </a:rPr>
              <a:t>e</a:t>
            </a:r>
            <a:r>
              <a:rPr lang="hr-HR" sz="1400" b="1" dirty="0" smtClean="0">
                <a:solidFill>
                  <a:srgbClr val="002060"/>
                </a:solidFill>
              </a:rPr>
              <a:t> te usvajanje znanja i vještina iz </a:t>
            </a:r>
            <a:r>
              <a:rPr lang="hr-HR" sz="1400" b="1" dirty="0" err="1" smtClean="0">
                <a:solidFill>
                  <a:srgbClr val="002060"/>
                </a:solidFill>
              </a:rPr>
              <a:t>maritimno</a:t>
            </a:r>
            <a:r>
              <a:rPr lang="hr-HR" sz="1400" b="1" dirty="0">
                <a:solidFill>
                  <a:srgbClr val="002060"/>
                </a:solidFill>
              </a:rPr>
              <a:t>-</a:t>
            </a:r>
            <a:r>
              <a:rPr lang="hr-HR" sz="1400" b="1" dirty="0" smtClean="0">
                <a:solidFill>
                  <a:srgbClr val="002060"/>
                </a:solidFill>
              </a:rPr>
              <a:t>tradicijskog nasljeđa, služi kao jedno od glavnih pedagoških alata za dosizanje navedenog cilja.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7077"/>
          <a:stretch>
            <a:fillRect/>
          </a:stretch>
        </p:blipFill>
        <p:spPr>
          <a:xfrm>
            <a:off x="467544" y="3429000"/>
            <a:ext cx="2545032" cy="2088231"/>
          </a:xfrm>
        </p:spPr>
      </p:pic>
    </p:spTree>
    <p:extLst>
      <p:ext uri="{BB962C8B-B14F-4D97-AF65-F5344CB8AC3E}">
        <p14:creationId xmlns:p14="http://schemas.microsoft.com/office/powerpoint/2010/main" val="31484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(MARITIMA EDUCARE) PRIJAVNI NAZIV </a:t>
            </a:r>
            <a:r>
              <a:rPr lang="hr-HR" sz="1400" b="1" dirty="0">
                <a:solidFill>
                  <a:srgbClr val="002060"/>
                </a:solidFill>
              </a:rPr>
              <a:t>PROJEKTA ZA EU ERASMUS + (K2</a:t>
            </a:r>
            <a:r>
              <a:rPr lang="hr-HR" sz="1400" b="1" dirty="0" smtClean="0">
                <a:solidFill>
                  <a:srgbClr val="002060"/>
                </a:solidFill>
              </a:rPr>
              <a:t>)</a:t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>(2016. – 2018.)</a:t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>
                <a:solidFill>
                  <a:srgbClr val="002060"/>
                </a:solidFill>
              </a:rPr>
              <a:t/>
            </a:r>
            <a:br>
              <a:rPr lang="hr-HR" sz="1400" b="1" dirty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i="1" dirty="0" smtClean="0">
                <a:solidFill>
                  <a:srgbClr val="002060"/>
                </a:solidFill>
              </a:rPr>
              <a:t>Pustite </a:t>
            </a:r>
            <a:r>
              <a:rPr lang="hr-HR" sz="1400" b="1" i="1" dirty="0">
                <a:solidFill>
                  <a:srgbClr val="002060"/>
                </a:solidFill>
              </a:rPr>
              <a:t>onoga koji želi da pokrene </a:t>
            </a:r>
            <a:r>
              <a:rPr lang="hr-HR" sz="1400" b="1" i="1" dirty="0" smtClean="0">
                <a:solidFill>
                  <a:srgbClr val="002060"/>
                </a:solidFill>
              </a:rPr>
              <a:t>svijet da </a:t>
            </a:r>
            <a:r>
              <a:rPr lang="hr-HR" sz="1400" b="1" i="1" dirty="0">
                <a:solidFill>
                  <a:srgbClr val="002060"/>
                </a:solidFill>
              </a:rPr>
              <a:t>prvo pokrene sam </a:t>
            </a:r>
            <a:r>
              <a:rPr lang="hr-HR" sz="1400" b="1" i="1" dirty="0" smtClean="0">
                <a:solidFill>
                  <a:srgbClr val="002060"/>
                </a:solidFill>
              </a:rPr>
              <a:t>sebe  /Sokrat/</a:t>
            </a:r>
            <a:br>
              <a:rPr lang="hr-HR" sz="1400" b="1" i="1" dirty="0" smtClean="0">
                <a:solidFill>
                  <a:srgbClr val="002060"/>
                </a:solidFill>
              </a:rPr>
            </a:br>
            <a:r>
              <a:rPr lang="hr-HR" sz="1400" b="1" i="1" dirty="0" smtClean="0">
                <a:solidFill>
                  <a:srgbClr val="002060"/>
                </a:solidFill>
              </a:rPr>
              <a:t> 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400" b="1" dirty="0" smtClean="0">
                <a:solidFill>
                  <a:srgbClr val="002060"/>
                </a:solidFill>
              </a:rPr>
              <a:t/>
            </a:r>
            <a:br>
              <a:rPr lang="hr-HR" sz="1400" b="1" dirty="0" smtClean="0">
                <a:solidFill>
                  <a:srgbClr val="002060"/>
                </a:solidFill>
              </a:rPr>
            </a:br>
            <a:r>
              <a:rPr lang="hr-HR" sz="1800" b="1" dirty="0">
                <a:solidFill>
                  <a:srgbClr val="002060"/>
                </a:solidFill>
              </a:rPr>
              <a:t/>
            </a:r>
            <a:br>
              <a:rPr lang="hr-HR" sz="1800" b="1" dirty="0">
                <a:solidFill>
                  <a:srgbClr val="002060"/>
                </a:solidFill>
              </a:rPr>
            </a:br>
            <a:r>
              <a:rPr lang="hr-HR" sz="1800" b="1" dirty="0">
                <a:solidFill>
                  <a:srgbClr val="002060"/>
                </a:solidFill>
              </a:rPr>
              <a:t/>
            </a:r>
            <a:br>
              <a:rPr lang="hr-HR" sz="1800" b="1" dirty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/>
            </a:r>
            <a:br>
              <a:rPr lang="hr-HR" sz="1800" b="1" dirty="0" smtClean="0">
                <a:solidFill>
                  <a:srgbClr val="002060"/>
                </a:solidFill>
              </a:rPr>
            </a:br>
            <a:r>
              <a:rPr lang="hr-HR" sz="1600" b="1" i="1" dirty="0" smtClean="0">
                <a:solidFill>
                  <a:srgbClr val="002060"/>
                </a:solidFill>
              </a:rPr>
              <a:t/>
            </a:r>
            <a:br>
              <a:rPr lang="hr-HR" sz="1600" b="1" i="1" dirty="0" smtClean="0">
                <a:solidFill>
                  <a:srgbClr val="002060"/>
                </a:solidFill>
              </a:rPr>
            </a:br>
            <a:r>
              <a:rPr lang="hr-HR" sz="1600" b="1" i="1" dirty="0" smtClean="0">
                <a:solidFill>
                  <a:srgbClr val="002060"/>
                </a:solidFill>
              </a:rPr>
              <a:t/>
            </a:r>
            <a:br>
              <a:rPr lang="hr-HR" sz="1600" b="1" i="1" dirty="0" smtClean="0">
                <a:solidFill>
                  <a:srgbClr val="002060"/>
                </a:solidFill>
              </a:rPr>
            </a:br>
            <a:r>
              <a:rPr lang="hr-HR" sz="1600" b="1" i="1" dirty="0">
                <a:solidFill>
                  <a:srgbClr val="002060"/>
                </a:solidFill>
              </a:rPr>
              <a:t/>
            </a:r>
            <a:br>
              <a:rPr lang="hr-HR" sz="1600" b="1" i="1" dirty="0">
                <a:solidFill>
                  <a:srgbClr val="002060"/>
                </a:solidFill>
              </a:rPr>
            </a:br>
            <a:endParaRPr lang="hr-HR" sz="1400" i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15340" y="1124744"/>
            <a:ext cx="7605588" cy="939801"/>
          </a:xfrm>
        </p:spPr>
        <p:txBody>
          <a:bodyPr>
            <a:normAutofit fontScale="55000" lnSpcReduction="20000"/>
          </a:bodyPr>
          <a:lstStyle/>
          <a:p>
            <a:r>
              <a:rPr lang="hr-HR" sz="5800" b="1" dirty="0" smtClean="0">
                <a:solidFill>
                  <a:srgbClr val="002060"/>
                </a:solidFill>
              </a:rPr>
              <a:t>NEW CHANCE 4 LIFE</a:t>
            </a:r>
          </a:p>
          <a:p>
            <a:r>
              <a:rPr lang="hr-HR" sz="3600" b="1" dirty="0" smtClean="0">
                <a:solidFill>
                  <a:srgbClr val="002060"/>
                </a:solidFill>
              </a:rPr>
              <a:t>EDUCATION FOR TRANSFORMATION </a:t>
            </a:r>
            <a:r>
              <a:rPr lang="hr-HR" sz="1600" b="1" dirty="0" smtClean="0">
                <a:solidFill>
                  <a:srgbClr val="002060"/>
                </a:solidFill>
              </a:rPr>
              <a:t>®</a:t>
            </a:r>
            <a:r>
              <a:rPr lang="hr-HR" sz="800" b="1" dirty="0">
                <a:solidFill>
                  <a:srgbClr val="002060"/>
                </a:solidFill>
              </a:rPr>
              <a:t/>
            </a:r>
            <a:br>
              <a:rPr lang="hr-HR" sz="800" b="1" dirty="0">
                <a:solidFill>
                  <a:srgbClr val="002060"/>
                </a:solidFill>
              </a:rPr>
            </a:br>
            <a:endParaRPr lang="hr-HR" dirty="0"/>
          </a:p>
        </p:txBody>
      </p:sp>
      <p:pic>
        <p:nvPicPr>
          <p:cNvPr id="7" name="Picture 2" descr="C:\Users\GORANS~1\AppData\Local\Tem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3" y="5373216"/>
            <a:ext cx="942973" cy="5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20957" cy="135582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4000" b="1" dirty="0" smtClean="0">
                <a:solidFill>
                  <a:srgbClr val="002060"/>
                </a:solidFill>
              </a:rPr>
              <a:t>NEW CHANCE 4 LIFE</a:t>
            </a:r>
            <a:r>
              <a:rPr lang="hr-HR" sz="4000" b="1" dirty="0">
                <a:solidFill>
                  <a:srgbClr val="002060"/>
                </a:solidFill>
              </a:rPr>
              <a:t/>
            </a:r>
            <a:br>
              <a:rPr lang="hr-HR" sz="4000" b="1" dirty="0">
                <a:solidFill>
                  <a:srgbClr val="002060"/>
                </a:solidFill>
              </a:rPr>
            </a:br>
            <a:r>
              <a:rPr lang="hr-HR" sz="2200" b="1" dirty="0" smtClean="0">
                <a:solidFill>
                  <a:srgbClr val="002060"/>
                </a:solidFill>
              </a:rPr>
              <a:t>EDUCATION FOR TRANSFORMATION</a:t>
            </a:r>
            <a:br>
              <a:rPr lang="hr-HR" sz="22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ERASMUS +  STRATEŠKA PARTNERSTVA  (K2)  NATJEČAJ  2016; </a:t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 GLAVNE AKTIVNOSTI: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11960" y="1988840"/>
            <a:ext cx="4546849" cy="4392488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>
                <a:solidFill>
                  <a:srgbClr val="002060"/>
                </a:solidFill>
              </a:rPr>
              <a:t>Dvogodišnji projekt (VI/ </a:t>
            </a:r>
            <a:r>
              <a:rPr lang="hr-HR" sz="1200" b="1" dirty="0" smtClean="0">
                <a:solidFill>
                  <a:srgbClr val="002060"/>
                </a:solidFill>
              </a:rPr>
              <a:t>2017 </a:t>
            </a:r>
            <a:r>
              <a:rPr lang="hr-HR" sz="1200" b="1" dirty="0">
                <a:solidFill>
                  <a:srgbClr val="002060"/>
                </a:solidFill>
              </a:rPr>
              <a:t>– </a:t>
            </a:r>
            <a:r>
              <a:rPr lang="hr-HR" sz="1200" b="1" dirty="0" smtClean="0">
                <a:solidFill>
                  <a:srgbClr val="002060"/>
                </a:solidFill>
              </a:rPr>
              <a:t>V/ </a:t>
            </a:r>
            <a:r>
              <a:rPr lang="hr-HR" sz="1200" b="1" dirty="0" smtClean="0">
                <a:solidFill>
                  <a:srgbClr val="002060"/>
                </a:solidFill>
              </a:rPr>
              <a:t>2019)</a:t>
            </a:r>
            <a:endParaRPr lang="hr-HR" sz="12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>
                <a:solidFill>
                  <a:srgbClr val="002060"/>
                </a:solidFill>
              </a:rPr>
              <a:t>Dva inozemna strateška  partnera (Slovenija, UK)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200" b="1" dirty="0" smtClean="0">
                <a:solidFill>
                  <a:srgbClr val="002060"/>
                </a:solidFill>
              </a:rPr>
              <a:t>Pet hrvatskih strateških partnera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2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>
                <a:solidFill>
                  <a:srgbClr val="002060"/>
                </a:solidFill>
              </a:rPr>
              <a:t>Istraživanje međunarodnih praksi  u primjeni socijalne pedagogije i </a:t>
            </a:r>
            <a:r>
              <a:rPr lang="hr-HR" sz="1200" b="1" dirty="0" err="1" smtClean="0">
                <a:solidFill>
                  <a:srgbClr val="002060"/>
                </a:solidFill>
              </a:rPr>
              <a:t>sociokulturrne</a:t>
            </a:r>
            <a:r>
              <a:rPr lang="hr-HR" sz="1200" b="1" dirty="0" smtClean="0">
                <a:solidFill>
                  <a:srgbClr val="002060"/>
                </a:solidFill>
              </a:rPr>
              <a:t> antropologije u radu s ranjivim skupinama mladih (uz studijska putovanja za odgajatelje)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>
                <a:solidFill>
                  <a:srgbClr val="002060"/>
                </a:solidFill>
              </a:rPr>
              <a:t>Izrada NC4L – EDUCATION FOR TRANSFORMATION programskog kurikuluma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>
                <a:solidFill>
                  <a:srgbClr val="002060"/>
                </a:solidFill>
              </a:rPr>
              <a:t>Provedba trosatne uvodne radionice- BITI SVOJ u domovima / institucijama djece bez odgovarajuće roditeljske skrbi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>
                <a:solidFill>
                  <a:srgbClr val="002060"/>
                </a:solidFill>
              </a:rPr>
              <a:t>Provedba NC4L edukacije / kurikuluma na  72 mladih  polaznika  na kopnu  modul  1  - ODGOVORNOST SLOBODE (radionice osobnog razvoja na kopnu)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>
                <a:solidFill>
                  <a:srgbClr val="002060"/>
                </a:solidFill>
              </a:rPr>
              <a:t>Provedba </a:t>
            </a:r>
            <a:r>
              <a:rPr lang="hr-HR" sz="1200" b="1" dirty="0" smtClean="0">
                <a:solidFill>
                  <a:srgbClr val="002060"/>
                </a:solidFill>
              </a:rPr>
              <a:t>NC4L </a:t>
            </a:r>
            <a:r>
              <a:rPr lang="hr-HR" sz="1200" b="1" dirty="0">
                <a:solidFill>
                  <a:srgbClr val="002060"/>
                </a:solidFill>
              </a:rPr>
              <a:t>edukacije / kurikuluma na  </a:t>
            </a:r>
            <a:r>
              <a:rPr lang="hr-HR" sz="1200" b="1" dirty="0" smtClean="0">
                <a:solidFill>
                  <a:srgbClr val="002060"/>
                </a:solidFill>
              </a:rPr>
              <a:t>72 </a:t>
            </a:r>
            <a:r>
              <a:rPr lang="hr-HR" sz="1200" b="1" dirty="0">
                <a:solidFill>
                  <a:srgbClr val="002060"/>
                </a:solidFill>
              </a:rPr>
              <a:t>mladih </a:t>
            </a:r>
            <a:r>
              <a:rPr lang="hr-HR" sz="1200" b="1" dirty="0" smtClean="0">
                <a:solidFill>
                  <a:srgbClr val="002060"/>
                </a:solidFill>
              </a:rPr>
              <a:t>polaznika na moru modul -  2 ZAJEDRIMO ! (tradicijsko jedrenje)</a:t>
            </a:r>
            <a:endParaRPr lang="hr-HR" sz="12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err="1" smtClean="0">
                <a:solidFill>
                  <a:srgbClr val="002060"/>
                </a:solidFill>
              </a:rPr>
              <a:t>Imact</a:t>
            </a:r>
            <a:r>
              <a:rPr lang="hr-HR" sz="1200" b="1" dirty="0" smtClean="0">
                <a:solidFill>
                  <a:srgbClr val="002060"/>
                </a:solidFill>
              </a:rPr>
              <a:t> </a:t>
            </a:r>
            <a:r>
              <a:rPr lang="hr-HR" sz="1200" b="1" dirty="0" err="1" smtClean="0">
                <a:solidFill>
                  <a:srgbClr val="002060"/>
                </a:solidFill>
              </a:rPr>
              <a:t>Quality</a:t>
            </a:r>
            <a:r>
              <a:rPr lang="hr-HR" sz="1200" b="1" dirty="0" smtClean="0">
                <a:solidFill>
                  <a:srgbClr val="002060"/>
                </a:solidFill>
              </a:rPr>
              <a:t> </a:t>
            </a:r>
            <a:r>
              <a:rPr lang="hr-HR" sz="1200" b="1" dirty="0" err="1" smtClean="0">
                <a:solidFill>
                  <a:srgbClr val="002060"/>
                </a:solidFill>
              </a:rPr>
              <a:t>check</a:t>
            </a:r>
            <a:r>
              <a:rPr lang="hr-HR" sz="1200" b="1" dirty="0" smtClean="0">
                <a:solidFill>
                  <a:srgbClr val="002060"/>
                </a:solidFill>
              </a:rPr>
              <a:t>  (1) kurikuluma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>
                <a:solidFill>
                  <a:srgbClr val="002060"/>
                </a:solidFill>
              </a:rPr>
              <a:t>Međunarodni </a:t>
            </a:r>
            <a:r>
              <a:rPr lang="hr-HR" sz="1200" b="1" dirty="0" err="1" smtClean="0">
                <a:solidFill>
                  <a:srgbClr val="002060"/>
                </a:solidFill>
              </a:rPr>
              <a:t>multyplayer</a:t>
            </a:r>
            <a:r>
              <a:rPr lang="hr-HR" sz="1200" b="1" dirty="0" smtClean="0">
                <a:solidFill>
                  <a:srgbClr val="002060"/>
                </a:solidFill>
              </a:rPr>
              <a:t> događaj (Dubrovnik, 2018)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9599"/>
          <a:stretch>
            <a:fillRect/>
          </a:stretch>
        </p:blipFill>
        <p:spPr>
          <a:xfrm>
            <a:off x="251520" y="2780928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9998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5093" cy="157184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rgbClr val="002060"/>
                </a:solidFill>
              </a:rPr>
              <a:t>NEW CHANCE 4 LIFE</a:t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2000" b="1" dirty="0" smtClean="0">
                <a:solidFill>
                  <a:srgbClr val="002060"/>
                </a:solidFill>
              </a:rPr>
              <a:t>GLAVNE AKTIVNOSTI PO GODINAMA </a:t>
            </a:r>
            <a:br>
              <a:rPr lang="hr-HR" sz="20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(</a:t>
            </a:r>
            <a:r>
              <a:rPr lang="hr-HR" sz="1800" b="1" dirty="0" smtClean="0">
                <a:solidFill>
                  <a:srgbClr val="002060"/>
                </a:solidFill>
              </a:rPr>
              <a:t>2017-19.)</a:t>
            </a: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88024" y="2636912"/>
            <a:ext cx="3818467" cy="374441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VI - XII/ </a:t>
            </a:r>
            <a:r>
              <a:rPr lang="hr-HR" sz="1400" b="1" dirty="0" smtClean="0">
                <a:solidFill>
                  <a:srgbClr val="002060"/>
                </a:solidFill>
              </a:rPr>
              <a:t>2017 </a:t>
            </a:r>
            <a:r>
              <a:rPr lang="hr-HR" sz="1400" b="1" dirty="0" smtClean="0">
                <a:solidFill>
                  <a:srgbClr val="002060"/>
                </a:solidFill>
              </a:rPr>
              <a:t>- Istraživanje novih pedagoških pristupa i najboljih  međunarodnih praksi u radu s mladima bez odgovarajuće roditeljske skrbi; studijska putovanja dijela odgajatelja u inozemstvo, izrada programskog kurikuluma, izrada priručnika za trenere i mlade polaznike, podizanje IT sustava (web i </a:t>
            </a:r>
            <a:r>
              <a:rPr lang="hr-HR" sz="1400" b="1" dirty="0" err="1">
                <a:solidFill>
                  <a:srgbClr val="002060"/>
                </a:solidFill>
              </a:rPr>
              <a:t>F</a:t>
            </a:r>
            <a:r>
              <a:rPr lang="hr-HR" sz="1400" b="1" dirty="0" err="1" smtClean="0">
                <a:solidFill>
                  <a:srgbClr val="002060"/>
                </a:solidFill>
              </a:rPr>
              <a:t>acebook</a:t>
            </a:r>
            <a:r>
              <a:rPr lang="hr-HR" sz="1400" b="1" dirty="0">
                <a:solidFill>
                  <a:srgbClr val="002060"/>
                </a:solidFill>
              </a:rPr>
              <a:t>)</a:t>
            </a:r>
            <a:endParaRPr lang="hr-HR" sz="14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2018 </a:t>
            </a:r>
            <a:r>
              <a:rPr lang="hr-HR" sz="1400" b="1" dirty="0">
                <a:solidFill>
                  <a:srgbClr val="002060"/>
                </a:solidFill>
              </a:rPr>
              <a:t>.</a:t>
            </a:r>
            <a:r>
              <a:rPr lang="hr-HR" sz="1400" b="1" dirty="0" smtClean="0">
                <a:solidFill>
                  <a:srgbClr val="002060"/>
                </a:solidFill>
              </a:rPr>
              <a:t> Edukacija za edukatore (T4T) ; edukacija mladih polaznika kroz module 1 i 2 , uz refleksijske sastanke, </a:t>
            </a:r>
            <a:r>
              <a:rPr lang="hr-HR" sz="1400" b="1" dirty="0" err="1" smtClean="0">
                <a:solidFill>
                  <a:srgbClr val="002060"/>
                </a:solidFill>
              </a:rPr>
              <a:t>monitoring</a:t>
            </a:r>
            <a:r>
              <a:rPr lang="hr-HR" sz="1400" b="1" dirty="0" smtClean="0">
                <a:solidFill>
                  <a:srgbClr val="002060"/>
                </a:solidFill>
              </a:rPr>
              <a:t> i evaluaciju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I-V/ </a:t>
            </a:r>
            <a:r>
              <a:rPr lang="hr-HR" sz="1400" b="1" dirty="0" smtClean="0">
                <a:solidFill>
                  <a:srgbClr val="002060"/>
                </a:solidFill>
              </a:rPr>
              <a:t>2019. </a:t>
            </a:r>
            <a:r>
              <a:rPr lang="hr-HR" sz="1400" b="1" dirty="0" smtClean="0">
                <a:solidFill>
                  <a:srgbClr val="002060"/>
                </a:solidFill>
              </a:rPr>
              <a:t>Završna evaluacija, diseminacija i  organizacija glavnog </a:t>
            </a:r>
            <a:r>
              <a:rPr lang="hr-HR" sz="1400" b="1" dirty="0" err="1" smtClean="0">
                <a:solidFill>
                  <a:srgbClr val="002060"/>
                </a:solidFill>
              </a:rPr>
              <a:t>diseminacijskiog</a:t>
            </a:r>
            <a:r>
              <a:rPr lang="hr-HR" sz="1400" b="1" dirty="0" smtClean="0">
                <a:solidFill>
                  <a:srgbClr val="002060"/>
                </a:solidFill>
              </a:rPr>
              <a:t> događaja za EU zemlje </a:t>
            </a:r>
            <a:r>
              <a:rPr lang="hr-HR" sz="1400" b="1" dirty="0">
                <a:solidFill>
                  <a:srgbClr val="002060"/>
                </a:solidFill>
              </a:rPr>
              <a:t>M</a:t>
            </a:r>
            <a:r>
              <a:rPr lang="hr-HR" sz="1400" b="1" dirty="0" smtClean="0">
                <a:solidFill>
                  <a:srgbClr val="002060"/>
                </a:solidFill>
              </a:rPr>
              <a:t>editerana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" b="327"/>
          <a:stretch>
            <a:fillRect/>
          </a:stretch>
        </p:blipFill>
        <p:spPr>
          <a:xfrm>
            <a:off x="395537" y="2943008"/>
            <a:ext cx="3456384" cy="2836008"/>
          </a:xfrm>
        </p:spPr>
      </p:pic>
    </p:spTree>
    <p:extLst>
      <p:ext uri="{BB962C8B-B14F-4D97-AF65-F5344CB8AC3E}">
        <p14:creationId xmlns:p14="http://schemas.microsoft.com/office/powerpoint/2010/main" val="41575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88840"/>
            <a:ext cx="8280920" cy="4680520"/>
          </a:xfrm>
        </p:spPr>
        <p:txBody>
          <a:bodyPr>
            <a:normAutofit/>
          </a:bodyPr>
          <a:lstStyle/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PRIPREMNI SASTANCI ZA POSTAVU METODOLOGIJE I PROVEDBU </a:t>
            </a:r>
            <a:r>
              <a:rPr lang="en-GB" sz="1200" b="1" dirty="0" smtClean="0"/>
              <a:t>PROJEKTA</a:t>
            </a:r>
            <a:endParaRPr lang="hr-HR" sz="1200" b="1" dirty="0" smtClean="0"/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/>
              <a:t>ISTRAŽIVANJE MEĐUNARODNIH PRAKSI U EU U </a:t>
            </a:r>
            <a:r>
              <a:rPr lang="hr-HR" sz="1200" b="1" dirty="0"/>
              <a:t>ODGOJU RANJIVIH SKUPINA </a:t>
            </a:r>
            <a:r>
              <a:rPr lang="hr-HR" sz="1200" b="1" dirty="0" smtClean="0"/>
              <a:t>MLADIH S PRIMJENOM</a:t>
            </a:r>
            <a:endParaRPr lang="hr-HR" sz="1200" b="1" dirty="0"/>
          </a:p>
          <a:p>
            <a:pPr marL="0" lvl="0" indent="0">
              <a:buClr>
                <a:srgbClr val="002060"/>
              </a:buClr>
              <a:buNone/>
            </a:pPr>
            <a:r>
              <a:rPr lang="hr-HR" sz="1200" b="1" dirty="0"/>
              <a:t> </a:t>
            </a:r>
            <a:r>
              <a:rPr lang="hr-HR" sz="1200" b="1" dirty="0" smtClean="0"/>
              <a:t>        SOCIJALNE PEDAGOGIJE I ANTROPOLOGIJE U </a:t>
            </a:r>
            <a:r>
              <a:rPr lang="hr-HR" sz="1200" b="1" dirty="0"/>
              <a:t> </a:t>
            </a:r>
            <a:r>
              <a:rPr lang="hr-HR" sz="1200" b="1" dirty="0" smtClean="0"/>
              <a:t> NEFORMALNOJ EDUKACIJI</a:t>
            </a:r>
            <a:br>
              <a:rPr lang="hr-HR" sz="1200" b="1" dirty="0" smtClean="0"/>
            </a:br>
            <a:r>
              <a:rPr lang="hr-HR" sz="1200" b="1" dirty="0" smtClean="0"/>
              <a:t>         (  STUDIJSKA PUTOVANJA ZA ODGAJATELJE )</a:t>
            </a:r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/>
              <a:t>IZRADA PROGRAMSKOG KURIKULUMA NEW CHANCE 4 LIFE – EDUCATION FOR TRANSFORMATION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PRIPREMA I IZRADA SVIH RADNIH MATERIJALA I OBRAZACA ZA MONITORING I EVALUACIJU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IZRADA PRIRUČNIKA </a:t>
            </a:r>
            <a:r>
              <a:rPr lang="en-GB" sz="1200" b="1" dirty="0" smtClean="0"/>
              <a:t>ZA</a:t>
            </a:r>
            <a:r>
              <a:rPr lang="hr-HR" sz="1200" b="1" dirty="0" smtClean="0"/>
              <a:t>:</a:t>
            </a:r>
            <a:r>
              <a:rPr lang="en-GB" sz="1200" b="1" dirty="0" smtClean="0"/>
              <a:t> </a:t>
            </a:r>
            <a:r>
              <a:rPr lang="en-GB" sz="1200" b="1" dirty="0"/>
              <a:t>MODUL </a:t>
            </a:r>
            <a:r>
              <a:rPr lang="hr-HR" sz="1200" b="1" dirty="0" smtClean="0"/>
              <a:t>1  ODGOVORNOST SLOBODE (5-DNEVNO AKTIVNO UČENJE U PRIRODI)  </a:t>
            </a:r>
            <a:r>
              <a:rPr lang="en-GB" sz="1200" b="1" dirty="0" smtClean="0"/>
              <a:t> </a:t>
            </a:r>
            <a:r>
              <a:rPr lang="hr-HR" sz="1200" b="1" dirty="0" smtClean="0"/>
              <a:t>TE</a:t>
            </a:r>
            <a:r>
              <a:rPr lang="en-GB" sz="1200" b="1" dirty="0" smtClean="0"/>
              <a:t> </a:t>
            </a:r>
            <a:r>
              <a:rPr lang="en-GB" sz="1200" b="1" dirty="0"/>
              <a:t>MODUL </a:t>
            </a:r>
            <a:r>
              <a:rPr lang="hr-HR" sz="1200" b="1" dirty="0" smtClean="0"/>
              <a:t>2</a:t>
            </a:r>
            <a:r>
              <a:rPr lang="en-GB" sz="1200" b="1" dirty="0" smtClean="0"/>
              <a:t>. </a:t>
            </a:r>
            <a:r>
              <a:rPr lang="en-GB" sz="1200" b="1" dirty="0"/>
              <a:t>– </a:t>
            </a:r>
            <a:r>
              <a:rPr lang="hr-HR" sz="1200" b="1" dirty="0" smtClean="0"/>
              <a:t>ZAJEDRIMO ! (7-DNEVNI TRENING TRADICIJSKOG JEDRENJA)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>
                <a:solidFill>
                  <a:srgbClr val="002060"/>
                </a:solidFill>
              </a:rPr>
              <a:t>SELEKCIJA I TRENING ZA TRENERE (T4T) – ZA </a:t>
            </a:r>
            <a:r>
              <a:rPr lang="en-GB" sz="1200" b="1" dirty="0" smtClean="0">
                <a:solidFill>
                  <a:srgbClr val="002060"/>
                </a:solidFill>
              </a:rPr>
              <a:t>MODUL 1</a:t>
            </a:r>
            <a:r>
              <a:rPr lang="hr-HR" sz="1200" b="1" dirty="0" smtClean="0">
                <a:solidFill>
                  <a:srgbClr val="002060"/>
                </a:solidFill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</a:rPr>
              <a:t> </a:t>
            </a:r>
            <a:r>
              <a:rPr lang="en-GB" sz="1200" b="1" dirty="0">
                <a:solidFill>
                  <a:srgbClr val="002060"/>
                </a:solidFill>
              </a:rPr>
              <a:t>KOPNO </a:t>
            </a:r>
            <a:r>
              <a:rPr lang="hr-HR" sz="1200" b="1" dirty="0" smtClean="0">
                <a:solidFill>
                  <a:srgbClr val="002060"/>
                </a:solidFill>
              </a:rPr>
              <a:t>/ BITI SVOJ I </a:t>
            </a:r>
            <a:r>
              <a:rPr lang="en-GB" sz="1200" b="1" dirty="0" smtClean="0">
                <a:solidFill>
                  <a:srgbClr val="002060"/>
                </a:solidFill>
              </a:rPr>
              <a:t>ODGOVORNOST SLOBODE</a:t>
            </a:r>
            <a:r>
              <a:rPr lang="hr-HR" sz="1200" b="1" dirty="0" smtClean="0">
                <a:solidFill>
                  <a:srgbClr val="002060"/>
                </a:solidFill>
              </a:rPr>
              <a:t>;  </a:t>
            </a:r>
            <a:r>
              <a:rPr lang="en-GB" sz="1200" b="1" dirty="0" smtClean="0">
                <a:solidFill>
                  <a:srgbClr val="002060"/>
                </a:solidFill>
              </a:rPr>
              <a:t>SELEKCIJA </a:t>
            </a:r>
            <a:r>
              <a:rPr lang="en-GB" sz="1200" b="1" dirty="0">
                <a:solidFill>
                  <a:srgbClr val="002060"/>
                </a:solidFill>
              </a:rPr>
              <a:t>I TRENING ZA TRENERE (T4T) – ZA MODUL </a:t>
            </a:r>
            <a:r>
              <a:rPr lang="hr-HR" sz="1200" b="1" dirty="0">
                <a:solidFill>
                  <a:srgbClr val="002060"/>
                </a:solidFill>
              </a:rPr>
              <a:t>2</a:t>
            </a:r>
            <a:r>
              <a:rPr lang="en-GB" sz="1200" b="1" dirty="0" smtClean="0">
                <a:solidFill>
                  <a:srgbClr val="002060"/>
                </a:solidFill>
              </a:rPr>
              <a:t> </a:t>
            </a:r>
            <a:r>
              <a:rPr lang="en-GB" sz="1200" b="1" dirty="0">
                <a:solidFill>
                  <a:srgbClr val="002060"/>
                </a:solidFill>
              </a:rPr>
              <a:t>- MORE / </a:t>
            </a:r>
            <a:r>
              <a:rPr lang="en-GB" sz="1200" b="1" dirty="0" smtClean="0">
                <a:solidFill>
                  <a:srgbClr val="002060"/>
                </a:solidFill>
              </a:rPr>
              <a:t>ZAJEDRIM</a:t>
            </a:r>
            <a:r>
              <a:rPr lang="hr-HR" sz="1200" b="1" dirty="0" smtClean="0">
                <a:solidFill>
                  <a:srgbClr val="002060"/>
                </a:solidFill>
              </a:rPr>
              <a:t>O !</a:t>
            </a:r>
            <a:endParaRPr lang="hr-HR" sz="12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PROVEDBA </a:t>
            </a:r>
            <a:r>
              <a:rPr lang="hr-HR" sz="1200" b="1" dirty="0" smtClean="0"/>
              <a:t>UPOZNAJNE RADIONICE BITI </a:t>
            </a:r>
            <a:r>
              <a:rPr lang="hr-HR" sz="1200" b="1" dirty="0"/>
              <a:t>SVOJ (U DOMOVIMA DJECE BEZ RODITELJA TE </a:t>
            </a:r>
            <a:r>
              <a:rPr lang="hr-HR" sz="1200" b="1" dirty="0" smtClean="0"/>
              <a:t>MODULA 1  - ODGOVORNOST SLOBODE </a:t>
            </a:r>
            <a:r>
              <a:rPr lang="en-GB" sz="1200" b="1" dirty="0" smtClean="0"/>
              <a:t>NA </a:t>
            </a:r>
            <a:r>
              <a:rPr lang="en-GB" sz="1200" b="1" dirty="0"/>
              <a:t>KOPNU </a:t>
            </a:r>
            <a:r>
              <a:rPr lang="en-GB" sz="1200" b="1" dirty="0" smtClean="0"/>
              <a:t>(</a:t>
            </a:r>
            <a:r>
              <a:rPr lang="hr-HR" sz="1200" b="1" dirty="0" smtClean="0"/>
              <a:t>OBJEKT OBC VELIKI ŽITNIK</a:t>
            </a:r>
            <a:r>
              <a:rPr lang="en-GB" sz="1200" b="1" dirty="0" smtClean="0"/>
              <a:t>)  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PROVEDBA MODULA </a:t>
            </a:r>
            <a:r>
              <a:rPr lang="hr-HR" sz="1200" b="1" dirty="0" smtClean="0"/>
              <a:t>2 </a:t>
            </a:r>
            <a:r>
              <a:rPr lang="en-GB" sz="1200" b="1" dirty="0" smtClean="0"/>
              <a:t>NA </a:t>
            </a:r>
            <a:r>
              <a:rPr lang="en-GB" sz="1200" b="1" dirty="0"/>
              <a:t>MORU (ELAFITI; DUBROVAČKI AKVATORIJ) – </a:t>
            </a:r>
            <a:r>
              <a:rPr lang="hr-HR" sz="1200" b="1" dirty="0"/>
              <a:t> </a:t>
            </a:r>
            <a:r>
              <a:rPr lang="hr-HR" sz="1200" b="1" dirty="0" smtClean="0"/>
              <a:t>ZAJEDRIMO </a:t>
            </a:r>
            <a:r>
              <a:rPr lang="en-GB" sz="1200" b="1" dirty="0" smtClean="0"/>
              <a:t>!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OSNIVANJE </a:t>
            </a:r>
            <a:r>
              <a:rPr lang="en-GB" sz="1200" b="1" dirty="0" smtClean="0"/>
              <a:t> KLUBA</a:t>
            </a:r>
            <a:r>
              <a:rPr lang="hr-HR" sz="1200" b="1" dirty="0" smtClean="0"/>
              <a:t> MORE DOBROG</a:t>
            </a:r>
            <a:r>
              <a:rPr lang="en-GB" sz="1200" b="1" dirty="0" smtClean="0"/>
              <a:t> </a:t>
            </a:r>
            <a:r>
              <a:rPr lang="en-GB" sz="1200" b="1" dirty="0"/>
              <a:t>(SAVJETOVALIŠTA) </a:t>
            </a:r>
            <a:r>
              <a:rPr lang="hr-HR" sz="1200" b="1" dirty="0"/>
              <a:t> </a:t>
            </a:r>
            <a:r>
              <a:rPr lang="hr-HR" sz="1200" b="1" dirty="0" smtClean="0"/>
              <a:t>-  PROFESIONALNA ORIJENTACIJA, SOCIJALNO PODUZETNIŠTVO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/>
              <a:t>PODIZANJE IT NC4 L SUSTAVA (WEB, FACEBOOK)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en-GB" sz="1200" b="1" dirty="0"/>
              <a:t>IZRADA </a:t>
            </a:r>
            <a:r>
              <a:rPr lang="hr-HR" sz="1200" b="1" dirty="0" smtClean="0"/>
              <a:t>NEW CHANCE 4 LIFE – EDUCATION FOR TRANSFORMATION - </a:t>
            </a:r>
            <a:r>
              <a:rPr lang="en-GB" sz="1200" b="1" dirty="0" smtClean="0"/>
              <a:t>PRIRUČNIKA </a:t>
            </a:r>
            <a:r>
              <a:rPr lang="en-GB" sz="1200" b="1" dirty="0"/>
              <a:t>S REZULTATIMA I METODOLOGIJOM RADA I </a:t>
            </a:r>
            <a:r>
              <a:rPr lang="en-GB" sz="1200" b="1" dirty="0" smtClean="0"/>
              <a:t>REZULTATA</a:t>
            </a:r>
            <a:endParaRPr lang="hr-HR" sz="1200" b="1" dirty="0" smtClean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/>
              <a:t>EVALUACIJA:  1.  REZULTATA  </a:t>
            </a:r>
            <a:endParaRPr lang="hr-HR" sz="1200" dirty="0"/>
          </a:p>
          <a:p>
            <a:pPr lvl="0">
              <a:buClr>
                <a:srgbClr val="002060"/>
              </a:buClr>
              <a:buFont typeface="+mj-lt"/>
              <a:buAutoNum type="arabicPeriod"/>
            </a:pPr>
            <a:r>
              <a:rPr lang="hr-HR" sz="1200" b="1" dirty="0" smtClean="0"/>
              <a:t>PROJEKTNI </a:t>
            </a:r>
            <a:r>
              <a:rPr lang="en-GB" sz="1200" b="1" dirty="0" smtClean="0"/>
              <a:t>MEĐUNARODNI </a:t>
            </a:r>
            <a:r>
              <a:rPr lang="en-GB" sz="1200" b="1" dirty="0"/>
              <a:t>ZAVRŠNI </a:t>
            </a:r>
            <a:r>
              <a:rPr lang="en-GB" sz="1200" b="1" dirty="0" smtClean="0"/>
              <a:t>SKUP</a:t>
            </a:r>
            <a:r>
              <a:rPr lang="hr-HR" sz="1200" b="1" dirty="0" smtClean="0"/>
              <a:t> </a:t>
            </a:r>
            <a:r>
              <a:rPr lang="en-GB" sz="1200" b="1" dirty="0" smtClean="0"/>
              <a:t> </a:t>
            </a:r>
            <a:r>
              <a:rPr lang="hr-HR" sz="1200" b="1" dirty="0" smtClean="0"/>
              <a:t>ZA EU ZEMLJE MEDITERANA (DISEMINACIJSKI DOGAĐAJ)</a:t>
            </a:r>
            <a:endParaRPr lang="hr-HR" sz="1200" dirty="0"/>
          </a:p>
          <a:p>
            <a:pPr>
              <a:buClr>
                <a:srgbClr val="002060"/>
              </a:buClr>
              <a:buFont typeface="+mj-lt"/>
              <a:buAutoNum type="arabicPeriod"/>
            </a:pPr>
            <a:endParaRPr lang="hr-HR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rgbClr val="002060"/>
                </a:solidFill>
              </a:rPr>
              <a:t>NEW CHANCE 4 LIFE</a:t>
            </a:r>
            <a:r>
              <a:rPr lang="hr-HR" sz="3100" b="1" dirty="0" smtClean="0">
                <a:solidFill>
                  <a:srgbClr val="002060"/>
                </a:solidFill>
              </a:rPr>
              <a:t/>
            </a:r>
            <a:br>
              <a:rPr lang="hr-HR" sz="3100" b="1" dirty="0" smtClean="0">
                <a:solidFill>
                  <a:srgbClr val="002060"/>
                </a:solidFill>
              </a:rPr>
            </a:br>
            <a:r>
              <a:rPr lang="hr-HR" sz="2200" b="1" dirty="0" smtClean="0">
                <a:solidFill>
                  <a:srgbClr val="002060"/>
                </a:solidFill>
              </a:rPr>
              <a:t>EDUCATION </a:t>
            </a:r>
            <a:r>
              <a:rPr lang="hr-HR" sz="2200" b="1" dirty="0">
                <a:solidFill>
                  <a:srgbClr val="002060"/>
                </a:solidFill>
              </a:rPr>
              <a:t>FOR </a:t>
            </a:r>
            <a:r>
              <a:rPr lang="hr-HR" sz="2200" b="1" dirty="0" smtClean="0">
                <a:solidFill>
                  <a:srgbClr val="002060"/>
                </a:solidFill>
              </a:rPr>
              <a:t>TRANSFORMATION</a:t>
            </a:r>
            <a:br>
              <a:rPr lang="hr-HR" sz="22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ERASMUS+ (2016. -18.) - GLAVNE SADRŽAJNE AKTIVNOSTI</a:t>
            </a:r>
            <a:br>
              <a:rPr lang="hr-HR" sz="1600" b="1" dirty="0" smtClean="0">
                <a:solidFill>
                  <a:srgbClr val="002060"/>
                </a:solidFill>
              </a:rPr>
            </a:br>
            <a:endParaRPr lang="hr-H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53005" cy="113980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600" b="1" dirty="0" smtClean="0">
                <a:solidFill>
                  <a:srgbClr val="002060"/>
                </a:solidFill>
              </a:rPr>
              <a:t/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>
                <a:solidFill>
                  <a:srgbClr val="002060"/>
                </a:solidFill>
              </a:rPr>
              <a:t/>
            </a:r>
            <a:br>
              <a:rPr lang="hr-HR" sz="1600" b="1" dirty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/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>
                <a:solidFill>
                  <a:srgbClr val="002060"/>
                </a:solidFill>
              </a:rPr>
              <a:t/>
            </a:r>
            <a:br>
              <a:rPr lang="hr-HR" sz="1600" b="1" dirty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/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4000" b="1" dirty="0" smtClean="0">
                <a:solidFill>
                  <a:srgbClr val="002060"/>
                </a:solidFill>
              </a:rPr>
              <a:t>NEW CHANCE 4 LIFE</a:t>
            </a:r>
            <a:r>
              <a:rPr lang="hr-HR" sz="4000" b="1" dirty="0">
                <a:solidFill>
                  <a:srgbClr val="002060"/>
                </a:solidFill>
              </a:rPr>
              <a:t/>
            </a:r>
            <a:br>
              <a:rPr lang="hr-HR" sz="4000" b="1" dirty="0">
                <a:solidFill>
                  <a:srgbClr val="002060"/>
                </a:solidFill>
              </a:rPr>
            </a:br>
            <a:r>
              <a:rPr lang="hr-HR" sz="2200" b="1" dirty="0" smtClean="0">
                <a:solidFill>
                  <a:srgbClr val="002060"/>
                </a:solidFill>
              </a:rPr>
              <a:t>EDUCATION FOR TRANSFORMATION</a:t>
            </a:r>
            <a:r>
              <a:rPr lang="hr-HR" sz="1800" b="1" dirty="0" smtClean="0">
                <a:solidFill>
                  <a:srgbClr val="002060"/>
                </a:solidFill>
              </a:rPr>
              <a:t/>
            </a:r>
            <a:br>
              <a:rPr lang="hr-HR" sz="18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/>
            </a:r>
            <a:br>
              <a:rPr lang="hr-HR" sz="18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ZAŠTO ERASMUS ?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355977" y="2348880"/>
            <a:ext cx="4330824" cy="388843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Ostvariti strateška partnerstva koja će kroz inovativan projekt  ostvariti istraživanje i postavu programskog kurikuluma modularne, neformalne i interaktivne edukacije;  realizirati studijska putovanja za  odgajatelje institucija koja skrbe o djeci bez odgovarajuće  roditeljske skrbi u zemlje koje primjenjuju inovativan pristup u radu s navedenom populacijom mladih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Realizirati modularnu edukaciju 72 polaznika bez odgovarajuće roditeljske skrbi uz </a:t>
            </a:r>
            <a:r>
              <a:rPr lang="hr-HR" sz="1400" b="1" dirty="0" err="1" smtClean="0">
                <a:solidFill>
                  <a:srgbClr val="002060"/>
                </a:solidFill>
              </a:rPr>
              <a:t>monitoring</a:t>
            </a:r>
            <a:r>
              <a:rPr lang="hr-HR" sz="1400" b="1" dirty="0" smtClean="0">
                <a:solidFill>
                  <a:srgbClr val="002060"/>
                </a:solidFill>
              </a:rPr>
              <a:t> i evaluaciju s  potrebnom </a:t>
            </a:r>
            <a:r>
              <a:rPr lang="hr-HR" sz="1400" b="1" dirty="0">
                <a:solidFill>
                  <a:srgbClr val="002060"/>
                </a:solidFill>
              </a:rPr>
              <a:t>diseminacijom s ciljem integracije </a:t>
            </a:r>
            <a:r>
              <a:rPr lang="hr-HR" sz="1400" b="1" dirty="0" smtClean="0">
                <a:solidFill>
                  <a:srgbClr val="002060"/>
                </a:solidFill>
              </a:rPr>
              <a:t> programa  </a:t>
            </a:r>
            <a:r>
              <a:rPr lang="hr-HR" sz="1400" b="1" dirty="0">
                <a:solidFill>
                  <a:srgbClr val="002060"/>
                </a:solidFill>
              </a:rPr>
              <a:t>u druge zemlje EU-a (posebice mediteranske)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Ostvariti ciljeve  iz </a:t>
            </a:r>
            <a:r>
              <a:rPr lang="hr-HR" sz="1400" b="1" dirty="0" err="1" smtClean="0">
                <a:solidFill>
                  <a:srgbClr val="002060"/>
                </a:solidFill>
              </a:rPr>
              <a:t>Erasmus</a:t>
            </a:r>
            <a:r>
              <a:rPr lang="hr-HR" sz="1400" b="1" dirty="0" smtClean="0">
                <a:solidFill>
                  <a:srgbClr val="002060"/>
                </a:solidFill>
              </a:rPr>
              <a:t>+-a usmjerene neformalnoj edukaciji  navedene skupine mladih polaznika s  glavnim ciljem njihovog osnaživanja za samostalan i samosvojan život 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200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200" dirty="0">
              <a:solidFill>
                <a:srgbClr val="002060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9" b="13299"/>
          <a:stretch>
            <a:fillRect/>
          </a:stretch>
        </p:blipFill>
        <p:spPr>
          <a:xfrm>
            <a:off x="323528" y="270892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28760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3528392" cy="1787873"/>
          </a:xfrm>
        </p:spPr>
        <p:txBody>
          <a:bodyPr>
            <a:normAutofit/>
          </a:bodyPr>
          <a:lstStyle/>
          <a:p>
            <a:r>
              <a:rPr lang="hr-HR" sz="1800" b="1" i="1" dirty="0" smtClean="0">
                <a:solidFill>
                  <a:srgbClr val="002060"/>
                </a:solidFill>
              </a:rPr>
              <a:t/>
            </a:r>
            <a:br>
              <a:rPr lang="hr-HR" sz="1800" b="1" i="1" dirty="0" smtClean="0">
                <a:solidFill>
                  <a:srgbClr val="002060"/>
                </a:solidFill>
              </a:rPr>
            </a:br>
            <a:r>
              <a:rPr lang="hr-HR" sz="1800" b="1" i="1" dirty="0">
                <a:solidFill>
                  <a:srgbClr val="002060"/>
                </a:solidFill>
              </a:rPr>
              <a:t/>
            </a:r>
            <a:br>
              <a:rPr lang="hr-HR" sz="1800" b="1" i="1" dirty="0">
                <a:solidFill>
                  <a:srgbClr val="002060"/>
                </a:solidFill>
              </a:rPr>
            </a:br>
            <a:r>
              <a:rPr lang="hr-HR" sz="1800" b="1" i="1" dirty="0" smtClean="0">
                <a:solidFill>
                  <a:srgbClr val="002060"/>
                </a:solidFill>
              </a:rPr>
              <a:t/>
            </a:r>
            <a:br>
              <a:rPr lang="hr-HR" sz="1800" b="1" i="1" dirty="0" smtClean="0">
                <a:solidFill>
                  <a:srgbClr val="002060"/>
                </a:solidFill>
              </a:rPr>
            </a:br>
            <a:r>
              <a:rPr lang="hr-HR" sz="1600" b="1" i="1" dirty="0">
                <a:solidFill>
                  <a:srgbClr val="002060"/>
                </a:solidFill>
              </a:rPr>
              <a:t/>
            </a:r>
            <a:br>
              <a:rPr lang="hr-HR" sz="1600" b="1" i="1" dirty="0">
                <a:solidFill>
                  <a:srgbClr val="002060"/>
                </a:solidFill>
              </a:rPr>
            </a:br>
            <a:endParaRPr lang="hr-HR" sz="1600" b="1" i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3928" y="2204864"/>
            <a:ext cx="2736304" cy="2421467"/>
          </a:xfrm>
        </p:spPr>
        <p:txBody>
          <a:bodyPr/>
          <a:lstStyle/>
          <a:p>
            <a:r>
              <a:rPr lang="hr-HR" b="1" i="1" dirty="0" err="1">
                <a:solidFill>
                  <a:srgbClr val="002060"/>
                </a:solidFill>
              </a:rPr>
              <a:t>Savitri</a:t>
            </a:r>
            <a:r>
              <a:rPr lang="hr-HR" b="1" i="1" dirty="0">
                <a:solidFill>
                  <a:srgbClr val="002060"/>
                </a:solidFill>
              </a:rPr>
              <a:t> </a:t>
            </a:r>
            <a:r>
              <a:rPr lang="hr-HR" sz="1400" b="1" i="1" dirty="0">
                <a:solidFill>
                  <a:srgbClr val="002060"/>
                </a:solidFill>
              </a:rPr>
              <a:t> </a:t>
            </a:r>
            <a:r>
              <a:rPr lang="hr-HR" sz="1100" b="1" i="1" dirty="0">
                <a:solidFill>
                  <a:srgbClr val="002060"/>
                </a:solidFill>
              </a:rPr>
              <a:t>j.d.o.o</a:t>
            </a:r>
            <a:r>
              <a:rPr lang="hr-HR" sz="1400" b="1" i="1" dirty="0">
                <a:solidFill>
                  <a:srgbClr val="002060"/>
                </a:solidFill>
              </a:rPr>
              <a:t>.</a:t>
            </a:r>
            <a:endParaRPr lang="hr-HR" sz="1600" b="1" i="1" dirty="0" smtClean="0">
              <a:solidFill>
                <a:srgbClr val="002060"/>
              </a:solidFill>
            </a:endParaRPr>
          </a:p>
          <a:p>
            <a:r>
              <a:rPr lang="hr-HR" sz="1400" b="1" i="1" dirty="0" smtClean="0">
                <a:solidFill>
                  <a:srgbClr val="002060"/>
                </a:solidFill>
              </a:rPr>
              <a:t>Branitelja Dubrovnika 15.</a:t>
            </a:r>
          </a:p>
          <a:p>
            <a:r>
              <a:rPr lang="hr-HR" sz="1400" b="1" i="1" dirty="0" smtClean="0">
                <a:solidFill>
                  <a:srgbClr val="002060"/>
                </a:solidFill>
              </a:rPr>
              <a:t>HR – 20000 Dubrovnik</a:t>
            </a:r>
          </a:p>
          <a:p>
            <a:r>
              <a:rPr lang="hr-HR" sz="1400" b="1" i="1" dirty="0" err="1" smtClean="0">
                <a:solidFill>
                  <a:srgbClr val="002060"/>
                </a:solidFill>
                <a:hlinkClick r:id="rId2"/>
              </a:rPr>
              <a:t>maritima.educare</a:t>
            </a:r>
            <a:r>
              <a:rPr lang="hr-HR" sz="1400" b="1" i="1" dirty="0" smtClean="0">
                <a:solidFill>
                  <a:srgbClr val="002060"/>
                </a:solidFill>
                <a:hlinkClick r:id="rId2"/>
              </a:rPr>
              <a:t>@</a:t>
            </a:r>
            <a:r>
              <a:rPr lang="hr-HR" sz="1400" b="1" i="1" dirty="0" err="1" smtClean="0">
                <a:solidFill>
                  <a:srgbClr val="002060"/>
                </a:solidFill>
                <a:hlinkClick r:id="rId2"/>
              </a:rPr>
              <a:t>gmail.com</a:t>
            </a:r>
            <a:endParaRPr lang="hr-HR" sz="1400" b="1" i="1" dirty="0" smtClean="0">
              <a:solidFill>
                <a:srgbClr val="002060"/>
              </a:solidFill>
            </a:endParaRPr>
          </a:p>
          <a:p>
            <a:r>
              <a:rPr lang="hr-HR" sz="1400" b="1" i="1" dirty="0" err="1" smtClean="0">
                <a:solidFill>
                  <a:srgbClr val="002060"/>
                </a:solidFill>
                <a:hlinkClick r:id="rId3"/>
              </a:rPr>
              <a:t>savitri.office</a:t>
            </a:r>
            <a:r>
              <a:rPr lang="hr-HR" sz="1400" b="1" i="1" dirty="0" smtClean="0">
                <a:solidFill>
                  <a:srgbClr val="002060"/>
                </a:solidFill>
                <a:hlinkClick r:id="rId3"/>
              </a:rPr>
              <a:t>@</a:t>
            </a:r>
            <a:r>
              <a:rPr lang="hr-HR" sz="1400" b="1" i="1" dirty="0" err="1" smtClean="0">
                <a:solidFill>
                  <a:srgbClr val="002060"/>
                </a:solidFill>
                <a:hlinkClick r:id="rId3"/>
              </a:rPr>
              <a:t>gmail.com</a:t>
            </a:r>
            <a:endParaRPr lang="hr-HR" sz="1400" b="1" i="1" dirty="0" smtClean="0">
              <a:solidFill>
                <a:srgbClr val="002060"/>
              </a:solidFill>
            </a:endParaRPr>
          </a:p>
          <a:p>
            <a:r>
              <a:rPr lang="hr-HR" sz="1400" b="1" i="1" dirty="0" err="1">
                <a:solidFill>
                  <a:srgbClr val="002060"/>
                </a:solidFill>
              </a:rPr>
              <a:t>p</a:t>
            </a:r>
            <a:r>
              <a:rPr lang="hr-HR" sz="1400" b="1" i="1" dirty="0" err="1" smtClean="0">
                <a:solidFill>
                  <a:srgbClr val="002060"/>
                </a:solidFill>
              </a:rPr>
              <a:t>hone</a:t>
            </a:r>
            <a:r>
              <a:rPr lang="hr-HR" sz="1400" b="1" i="1" dirty="0" smtClean="0">
                <a:solidFill>
                  <a:srgbClr val="002060"/>
                </a:solidFill>
              </a:rPr>
              <a:t>:  020 /640 277</a:t>
            </a:r>
          </a:p>
          <a:p>
            <a:r>
              <a:rPr lang="hr-HR" sz="1400" b="1" i="1" dirty="0" smtClean="0">
                <a:solidFill>
                  <a:srgbClr val="002060"/>
                </a:solidFill>
              </a:rPr>
              <a:t>GSM:     098 / 359 023</a:t>
            </a:r>
            <a:endParaRPr lang="hr-HR" sz="1400" b="1" i="1" dirty="0">
              <a:solidFill>
                <a:srgbClr val="002060"/>
              </a:solidFill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>
            <a:fillRect/>
          </a:stretch>
        </p:blipFill>
        <p:spPr>
          <a:xfrm>
            <a:off x="683568" y="3933056"/>
            <a:ext cx="2088232" cy="1713421"/>
          </a:xfrm>
        </p:spPr>
      </p:pic>
    </p:spTree>
    <p:extLst>
      <p:ext uri="{BB962C8B-B14F-4D97-AF65-F5344CB8AC3E}">
        <p14:creationId xmlns:p14="http://schemas.microsoft.com/office/powerpoint/2010/main" val="36648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MARITIMA EDUCARE 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000" b="1" dirty="0">
                <a:solidFill>
                  <a:srgbClr val="002060"/>
                </a:solidFill>
              </a:rPr>
              <a:t>ETIMOLOGIJA PROJEKTNOG </a:t>
            </a:r>
            <a:r>
              <a:rPr lang="hr-HR" sz="2000" b="1" dirty="0" smtClean="0">
                <a:solidFill>
                  <a:srgbClr val="002060"/>
                </a:solidFill>
              </a:rPr>
              <a:t>NAZIVA</a:t>
            </a:r>
            <a:r>
              <a:rPr lang="hr-HR" sz="1800" b="1" dirty="0">
                <a:solidFill>
                  <a:srgbClr val="002060"/>
                </a:solidFill>
              </a:rPr>
              <a:t/>
            </a:r>
            <a:br>
              <a:rPr lang="hr-HR" sz="1800" b="1" dirty="0">
                <a:solidFill>
                  <a:srgbClr val="002060"/>
                </a:solidFill>
              </a:rPr>
            </a:b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quarter" idx="13"/>
          </p:nvPr>
        </p:nvSpPr>
        <p:spPr>
          <a:xfrm>
            <a:off x="1043608" y="2852936"/>
            <a:ext cx="7344816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b="1" i="1" cap="all" dirty="0" err="1" smtClean="0">
                <a:solidFill>
                  <a:srgbClr val="002060"/>
                </a:solidFill>
              </a:rPr>
              <a:t>Educare</a:t>
            </a:r>
            <a:r>
              <a:rPr lang="hr-HR" sz="1400" b="1" cap="all" dirty="0" smtClean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        (</a:t>
            </a:r>
            <a:r>
              <a:rPr lang="hr-HR" sz="1400" b="1" i="1" dirty="0" smtClean="0">
                <a:solidFill>
                  <a:srgbClr val="002060"/>
                </a:solidFill>
              </a:rPr>
              <a:t>lat. </a:t>
            </a:r>
            <a:r>
              <a:rPr lang="hr-HR" sz="1400" b="1" i="1" dirty="0" err="1" smtClean="0">
                <a:solidFill>
                  <a:srgbClr val="002060"/>
                </a:solidFill>
              </a:rPr>
              <a:t>educare</a:t>
            </a:r>
            <a:r>
              <a:rPr lang="hr-HR" sz="1400" b="1" i="1" dirty="0" smtClean="0">
                <a:solidFill>
                  <a:srgbClr val="002060"/>
                </a:solidFill>
              </a:rPr>
              <a:t>  )   </a:t>
            </a:r>
            <a:r>
              <a:rPr lang="hr-HR" sz="1400" b="1" dirty="0" smtClean="0">
                <a:solidFill>
                  <a:srgbClr val="002060"/>
                </a:solidFill>
              </a:rPr>
              <a:t>--   izvući,  manifestirati</a:t>
            </a:r>
            <a:r>
              <a:rPr lang="hr-HR" sz="1400" b="1" i="1" dirty="0" smtClean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znanje koje se </a:t>
            </a:r>
            <a:r>
              <a:rPr lang="hr-HR" sz="1400" b="1" dirty="0">
                <a:solidFill>
                  <a:srgbClr val="002060"/>
                </a:solidFill>
              </a:rPr>
              <a:t>već nalazi u </a:t>
            </a:r>
            <a:r>
              <a:rPr lang="hr-HR" sz="1400" b="1" dirty="0" smtClean="0">
                <a:solidFill>
                  <a:srgbClr val="002060"/>
                </a:solidFill>
              </a:rPr>
              <a:t>osobi</a:t>
            </a:r>
            <a:endParaRPr lang="hr-HR" sz="1400" b="1" dirty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b="1" i="1" cap="all" dirty="0" err="1" smtClean="0">
                <a:solidFill>
                  <a:srgbClr val="002060"/>
                </a:solidFill>
              </a:rPr>
              <a:t>Maritiman</a:t>
            </a:r>
            <a:r>
              <a:rPr lang="hr-HR" sz="1400" b="1" cap="all" dirty="0" smtClean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  </a:t>
            </a:r>
            <a:r>
              <a:rPr lang="hr-HR" sz="1400" b="1" dirty="0">
                <a:solidFill>
                  <a:srgbClr val="002060"/>
                </a:solidFill>
              </a:rPr>
              <a:t>(</a:t>
            </a:r>
            <a:r>
              <a:rPr lang="hr-HR" sz="1400" b="1" i="1" dirty="0">
                <a:solidFill>
                  <a:srgbClr val="002060"/>
                </a:solidFill>
              </a:rPr>
              <a:t>lat.</a:t>
            </a:r>
            <a:r>
              <a:rPr lang="hr-HR" sz="1400" b="1" dirty="0">
                <a:solidFill>
                  <a:srgbClr val="002060"/>
                </a:solidFill>
              </a:rPr>
              <a:t> </a:t>
            </a:r>
            <a:r>
              <a:rPr lang="hr-HR" sz="1400" b="1" i="1" dirty="0" err="1">
                <a:solidFill>
                  <a:srgbClr val="002060"/>
                </a:solidFill>
              </a:rPr>
              <a:t>maritimus</a:t>
            </a:r>
            <a:r>
              <a:rPr lang="hr-HR" sz="1400" b="1" i="1" dirty="0">
                <a:solidFill>
                  <a:srgbClr val="002060"/>
                </a:solidFill>
              </a:rPr>
              <a:t>)</a:t>
            </a:r>
            <a:r>
              <a:rPr lang="hr-HR" sz="1400" b="1" dirty="0">
                <a:solidFill>
                  <a:srgbClr val="002060"/>
                </a:solidFill>
              </a:rPr>
              <a:t> –  </a:t>
            </a:r>
            <a:r>
              <a:rPr lang="hr-HR" sz="1400" b="1" dirty="0" smtClean="0">
                <a:solidFill>
                  <a:srgbClr val="002060"/>
                </a:solidFill>
              </a:rPr>
              <a:t> pomorski, mornarski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smtClean="0">
                <a:solidFill>
                  <a:srgbClr val="002060"/>
                </a:solidFill>
              </a:rPr>
              <a:t>       </a:t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                                                           </a:t>
            </a:r>
          </a:p>
          <a:p>
            <a:pPr marL="171450" indent="-171450" algn="l">
              <a:buFont typeface="Courier New" panose="02070309020205020404" pitchFamily="49" charset="0"/>
              <a:buChar char="o"/>
            </a:pPr>
            <a:endParaRPr lang="hr-HR" sz="1200" b="1" dirty="0">
              <a:solidFill>
                <a:srgbClr val="002060"/>
              </a:solidFill>
            </a:endParaRPr>
          </a:p>
          <a:p>
            <a:pPr algn="l"/>
            <a:endParaRPr lang="hr-HR" sz="1200" b="1" dirty="0" smtClean="0">
              <a:solidFill>
                <a:srgbClr val="002060"/>
              </a:solidFill>
            </a:endParaRPr>
          </a:p>
          <a:p>
            <a:pPr algn="l"/>
            <a:endParaRPr lang="hr-HR" sz="1200" b="1" dirty="0">
              <a:solidFill>
                <a:srgbClr val="002060"/>
              </a:solidFill>
            </a:endParaRPr>
          </a:p>
          <a:p>
            <a:pPr algn="l"/>
            <a:endParaRPr lang="hr-HR" sz="1200" b="1" dirty="0" smtClean="0">
              <a:solidFill>
                <a:srgbClr val="002060"/>
              </a:solidFill>
            </a:endParaRPr>
          </a:p>
          <a:p>
            <a:endParaRPr lang="hr-HR" sz="1200" b="1" dirty="0">
              <a:solidFill>
                <a:srgbClr val="002060"/>
              </a:solidFill>
            </a:endParaRPr>
          </a:p>
          <a:p>
            <a:endParaRPr lang="hr-HR" sz="1200" b="1" dirty="0" smtClean="0">
              <a:solidFill>
                <a:srgbClr val="00206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97152"/>
            <a:ext cx="936104" cy="965980"/>
          </a:xfrm>
        </p:spPr>
      </p:pic>
    </p:spTree>
    <p:extLst>
      <p:ext uri="{BB962C8B-B14F-4D97-AF65-F5344CB8AC3E}">
        <p14:creationId xmlns:p14="http://schemas.microsoft.com/office/powerpoint/2010/main" val="30162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35895" y="476672"/>
            <a:ext cx="5050905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 smtClean="0">
                <a:solidFill>
                  <a:srgbClr val="002060"/>
                </a:solidFill>
              </a:rPr>
              <a:t/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3600" b="1" dirty="0">
                <a:solidFill>
                  <a:srgbClr val="002060"/>
                </a:solidFill>
              </a:rPr>
              <a:t/>
            </a:r>
            <a:br>
              <a:rPr lang="hr-HR" sz="3600" b="1" dirty="0">
                <a:solidFill>
                  <a:srgbClr val="002060"/>
                </a:solidFill>
              </a:rPr>
            </a:br>
            <a:r>
              <a:rPr lang="hr-HR" sz="3600" b="1" dirty="0" smtClean="0">
                <a:solidFill>
                  <a:srgbClr val="002060"/>
                </a:solidFill>
              </a:rPr>
              <a:t>CILJNA SKUPINA</a:t>
            </a:r>
            <a:r>
              <a:rPr lang="hr-HR" sz="3600" b="1" dirty="0">
                <a:solidFill>
                  <a:srgbClr val="002060"/>
                </a:solidFill>
              </a:rPr>
              <a:t/>
            </a:r>
            <a:br>
              <a:rPr lang="hr-HR" sz="3600" b="1" dirty="0">
                <a:solidFill>
                  <a:srgbClr val="002060"/>
                </a:solidFill>
              </a:rPr>
            </a:br>
            <a:r>
              <a:rPr lang="hr-HR" sz="1600" b="1" dirty="0">
                <a:solidFill>
                  <a:srgbClr val="002060"/>
                </a:solidFill>
              </a:rPr>
              <a:t>MLADI BEZ ODGOVORAJUĆE RODITELJSKE </a:t>
            </a:r>
            <a:r>
              <a:rPr lang="hr-HR" sz="1600" b="1" dirty="0" smtClean="0">
                <a:solidFill>
                  <a:srgbClr val="002060"/>
                </a:solidFill>
              </a:rPr>
              <a:t>SKRBI (15-18  GOD. </a:t>
            </a:r>
            <a:r>
              <a:rPr lang="hr-HR" sz="1600" b="1" dirty="0">
                <a:solidFill>
                  <a:srgbClr val="002060"/>
                </a:solidFill>
              </a:rPr>
              <a:t>)</a:t>
            </a:r>
            <a:r>
              <a:rPr lang="hr-HR" sz="1600" b="1" dirty="0" smtClean="0">
                <a:solidFill>
                  <a:srgbClr val="002060"/>
                </a:solidFill>
              </a:rPr>
              <a:t/>
            </a:r>
            <a:br>
              <a:rPr lang="hr-HR" sz="1600" b="1" dirty="0" smtClean="0">
                <a:solidFill>
                  <a:srgbClr val="002060"/>
                </a:solidFill>
              </a:rPr>
            </a:br>
            <a:endParaRPr lang="hr-HR" sz="1600" dirty="0"/>
          </a:p>
        </p:txBody>
      </p:sp>
      <p:sp>
        <p:nvSpPr>
          <p:cNvPr id="20" name="Content Placeholder 19"/>
          <p:cNvSpPr>
            <a:spLocks noGrp="1"/>
          </p:cNvSpPr>
          <p:nvPr>
            <p:ph type="body" sz="half" idx="2"/>
          </p:nvPr>
        </p:nvSpPr>
        <p:spPr>
          <a:xfrm>
            <a:off x="3347864" y="1844824"/>
            <a:ext cx="5400600" cy="482453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hr-HR" sz="1500" b="1" dirty="0" smtClean="0">
                <a:solidFill>
                  <a:srgbClr val="002060"/>
                </a:solidFill>
              </a:rPr>
              <a:t>       PROBLEMI </a:t>
            </a:r>
            <a:r>
              <a:rPr lang="hr-HR" sz="1500" b="1" dirty="0">
                <a:solidFill>
                  <a:srgbClr val="002060"/>
                </a:solidFill>
              </a:rPr>
              <a:t>/ POSTOJEĆE </a:t>
            </a:r>
            <a:r>
              <a:rPr lang="hr-HR" sz="1500" b="1" dirty="0" smtClean="0">
                <a:solidFill>
                  <a:srgbClr val="002060"/>
                </a:solidFill>
              </a:rPr>
              <a:t>STANJE:</a:t>
            </a:r>
            <a:r>
              <a:rPr lang="hr-HR" sz="1500" b="1" dirty="0">
                <a:solidFill>
                  <a:srgbClr val="002060"/>
                </a:solidFill>
              </a:rPr>
              <a:t/>
            </a:r>
            <a:br>
              <a:rPr lang="hr-HR" sz="1500" b="1" dirty="0">
                <a:solidFill>
                  <a:srgbClr val="002060"/>
                </a:solidFill>
              </a:rPr>
            </a:br>
            <a:endParaRPr lang="hr-HR" sz="15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Dolaze iz područja urbanog ili ruralnog socijalnog siromaštva, iz okruženja u kojem dominira racionalni i kognitivni pristup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Borave u psihološkoj i socijalnoj </a:t>
            </a:r>
            <a:r>
              <a:rPr lang="hr-HR" sz="1400" b="1" dirty="0">
                <a:solidFill>
                  <a:srgbClr val="002060"/>
                </a:solidFill>
              </a:rPr>
              <a:t>institucionaliziranosti  </a:t>
            </a:r>
            <a:r>
              <a:rPr lang="hr-HR" sz="1400" b="1" dirty="0" smtClean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Oslanjanju se na sigurnost sustava, uz dominantnu pasiviziranost prema  životnim izazovima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Iskazuju  nedostatak osjećaja vlastite vrijednosti, pripadnosti društvenoj zajednici, povjerenja i samopouzdanja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>
                <a:solidFill>
                  <a:srgbClr val="002060"/>
                </a:solidFill>
              </a:rPr>
              <a:t>N</a:t>
            </a:r>
            <a:r>
              <a:rPr lang="hr-HR" sz="1400" b="1" dirty="0" smtClean="0">
                <a:solidFill>
                  <a:srgbClr val="002060"/>
                </a:solidFill>
              </a:rPr>
              <a:t>edostaje im ekološka svijest i poznavanje etničke baštine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Često osjećaju </a:t>
            </a:r>
            <a:r>
              <a:rPr lang="hr-HR" sz="1400" b="1" dirty="0">
                <a:solidFill>
                  <a:srgbClr val="002060"/>
                </a:solidFill>
              </a:rPr>
              <a:t>niz emocionalnih problema koji se </a:t>
            </a:r>
            <a:r>
              <a:rPr lang="hr-HR" sz="1400" b="1" dirty="0" smtClean="0">
                <a:solidFill>
                  <a:srgbClr val="002060"/>
                </a:solidFill>
              </a:rPr>
              <a:t>manifestiraju </a:t>
            </a:r>
            <a:r>
              <a:rPr lang="hr-HR" sz="1400" b="1" dirty="0">
                <a:solidFill>
                  <a:srgbClr val="002060"/>
                </a:solidFill>
              </a:rPr>
              <a:t>kao problemi u </a:t>
            </a:r>
            <a:r>
              <a:rPr lang="hr-HR" sz="1400" b="1" dirty="0" smtClean="0">
                <a:solidFill>
                  <a:srgbClr val="002060"/>
                </a:solidFill>
              </a:rPr>
              <a:t>ponašanju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Nakon punoljetnosti osjećaju se napušteni i ostavljeni u prostoru vlastitog snalaženja za osobnu egzistenciju i život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Posjeduje snagu i spremnost za usvajanje znanja i vještina za samostalan, odgovoran i samosvojan život.</a:t>
            </a:r>
          </a:p>
          <a:p>
            <a:pPr>
              <a:buClr>
                <a:srgbClr val="002060"/>
              </a:buClr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9452"/>
          <a:stretch>
            <a:fillRect/>
          </a:stretch>
        </p:blipFill>
        <p:spPr>
          <a:xfrm>
            <a:off x="467544" y="3245810"/>
            <a:ext cx="2736304" cy="2245173"/>
          </a:xfrm>
        </p:spPr>
      </p:pic>
    </p:spTree>
    <p:extLst>
      <p:ext uri="{BB962C8B-B14F-4D97-AF65-F5344CB8AC3E}">
        <p14:creationId xmlns:p14="http://schemas.microsoft.com/office/powerpoint/2010/main" val="37276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844824"/>
            <a:ext cx="7408333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500" b="1" dirty="0" smtClean="0"/>
              <a:t>Program MARITIMA EDUCARE </a:t>
            </a:r>
            <a:r>
              <a:rPr lang="hr-HR" sz="1500" b="1" u="sng" dirty="0" smtClean="0"/>
              <a:t>kod  mladih polaznika  </a:t>
            </a:r>
            <a:r>
              <a:rPr lang="hr-HR" sz="1500" b="1" dirty="0" smtClean="0"/>
              <a:t>ima za cilj poticati: </a:t>
            </a:r>
          </a:p>
          <a:p>
            <a:pPr marL="0" indent="0">
              <a:buNone/>
            </a:pP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/>
              <a:t>Izgradnju  samopouzdanja i  samopoštovanja 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/>
              <a:t>Stjecanje socijalnih i motoričkih kompetencija</a:t>
            </a:r>
            <a:endParaRPr lang="hr-HR" sz="1500" dirty="0"/>
          </a:p>
          <a:p>
            <a:pPr marL="457200" indent="-457200">
              <a:buFont typeface="+mj-lt"/>
              <a:buAutoNum type="arabicPeriod"/>
            </a:pPr>
            <a:r>
              <a:rPr lang="hr-HR" sz="1500" b="1" dirty="0"/>
              <a:t>Preuzimanje odgovornosti </a:t>
            </a:r>
            <a:r>
              <a:rPr lang="hr-HR" sz="1500" b="1" dirty="0" smtClean="0"/>
              <a:t>i usvajanje vještina </a:t>
            </a:r>
            <a:r>
              <a:rPr lang="hr-HR" sz="1500" b="1" dirty="0"/>
              <a:t>u rješavanju problema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 smtClean="0"/>
              <a:t>Razumijevanje i osnaživanje </a:t>
            </a:r>
            <a:r>
              <a:rPr lang="hr-HR" sz="1500" b="1" dirty="0"/>
              <a:t>ljudskih </a:t>
            </a:r>
            <a:r>
              <a:rPr lang="hr-HR" sz="1500" b="1" dirty="0" smtClean="0"/>
              <a:t>vrijednosti, etike te zaštite okoliša</a:t>
            </a:r>
            <a:endParaRPr lang="hr-HR" sz="1500" dirty="0"/>
          </a:p>
          <a:p>
            <a:pPr marL="457200" indent="-457200">
              <a:buFont typeface="+mj-lt"/>
              <a:buAutoNum type="arabicPeriod"/>
            </a:pPr>
            <a:r>
              <a:rPr lang="hr-HR" sz="1500" b="1" dirty="0" smtClean="0"/>
              <a:t>Izgradnju </a:t>
            </a:r>
            <a:r>
              <a:rPr lang="hr-HR" sz="1500" b="1" dirty="0"/>
              <a:t>i održavanje </a:t>
            </a:r>
            <a:r>
              <a:rPr lang="hr-HR" sz="1500" b="1" dirty="0" smtClean="0"/>
              <a:t>timskog i </a:t>
            </a:r>
            <a:r>
              <a:rPr lang="hr-HR" sz="1500" b="1" dirty="0"/>
              <a:t>aktivnog građanskog djelovanja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 smtClean="0"/>
              <a:t>Integraciju kognitivne, iskustvene i emocionalne cjelovitosti 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 smtClean="0"/>
              <a:t>Osnaživanje </a:t>
            </a:r>
            <a:r>
              <a:rPr lang="hr-HR" sz="1500" b="1" dirty="0"/>
              <a:t>osobnih potencijala 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 smtClean="0"/>
              <a:t>Usvajanje </a:t>
            </a:r>
            <a:r>
              <a:rPr lang="hr-HR" sz="1500" b="1" dirty="0"/>
              <a:t>primarnih znanja i vještina u (tradicijskom) jedrenju</a:t>
            </a:r>
            <a:endParaRPr lang="hr-HR" sz="1500" dirty="0"/>
          </a:p>
          <a:p>
            <a:pPr marL="457200" lvl="0" indent="-457200">
              <a:buFont typeface="+mj-lt"/>
              <a:buAutoNum type="arabicPeriod"/>
            </a:pPr>
            <a:r>
              <a:rPr lang="hr-HR" sz="1500" b="1" dirty="0" smtClean="0"/>
              <a:t>Socijalizaciju i profesionalnu orijentaciju </a:t>
            </a:r>
          </a:p>
          <a:p>
            <a:pPr marL="0" lvl="0" indent="0">
              <a:buNone/>
            </a:pP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Program k</a:t>
            </a:r>
            <a:r>
              <a:rPr lang="hr-HR" sz="1400" b="1" u="sng" dirty="0" smtClean="0"/>
              <a:t>od  odgajatelja </a:t>
            </a:r>
            <a:r>
              <a:rPr lang="hr-HR" sz="1400" b="1" dirty="0" smtClean="0"/>
              <a:t>ima </a:t>
            </a:r>
            <a:r>
              <a:rPr lang="hr-HR" sz="1400" b="1" dirty="0"/>
              <a:t>za cilj </a:t>
            </a:r>
            <a:r>
              <a:rPr lang="hr-HR" sz="1400" b="1" dirty="0" smtClean="0"/>
              <a:t>poticati:</a:t>
            </a:r>
          </a:p>
          <a:p>
            <a:pPr marL="0" lvl="0" indent="0">
              <a:buNone/>
            </a:pPr>
            <a:endParaRPr lang="hr-HR" sz="1400" b="1" dirty="0"/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r-HR" sz="1400" b="1" dirty="0" smtClean="0"/>
              <a:t>Razvoj novih metodoloških pristupa koji potiču kulturu zajedničkog dijeljenja (su)odgovornosti sa štićenicima, za njihovo bolje, brže i kvalitetnije uključivanje u društvo te preuzimanje kvalitetnih socijalnih i  profesionalnih životnih kompetencija </a:t>
            </a:r>
            <a:endParaRPr lang="hr-HR" sz="1400" b="1" dirty="0"/>
          </a:p>
          <a:p>
            <a:pPr marL="457200" lvl="0" indent="-457200">
              <a:buFont typeface="+mj-lt"/>
              <a:buAutoNum type="arabicPeriod"/>
            </a:pPr>
            <a:endParaRPr lang="hr-HR" b="1" dirty="0" smtClean="0"/>
          </a:p>
          <a:p>
            <a:pPr marL="457200" lvl="0" indent="-457200">
              <a:buFont typeface="+mj-lt"/>
              <a:buAutoNum type="arabicPeriod"/>
            </a:pPr>
            <a:endParaRPr lang="hr-HR" b="1" dirty="0"/>
          </a:p>
          <a:p>
            <a:pPr marL="457200" lvl="0" indent="-457200">
              <a:buFont typeface="+mj-lt"/>
              <a:buAutoNum type="arabicPeriod"/>
            </a:pPr>
            <a:endParaRPr lang="hr-HR" b="1" dirty="0" smtClean="0"/>
          </a:p>
          <a:p>
            <a:pPr marL="457200" lvl="0" indent="-457200">
              <a:buFont typeface="+mj-lt"/>
              <a:buAutoNum type="arabicPeriod"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MARITIMA EDUCARE</a:t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PROGRAMSKI CILJEVI</a:t>
            </a:r>
            <a:endParaRPr lang="hr-H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151216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MARITIMA EDUCARE</a:t>
            </a: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UKLJUČIVANJE ODGAJATELJA U PROGRAMSKE AKTIVNOSTI</a:t>
            </a:r>
            <a:br>
              <a:rPr lang="hr-HR" sz="1800" b="1" dirty="0" smtClean="0">
                <a:solidFill>
                  <a:srgbClr val="002060"/>
                </a:solidFill>
              </a:rPr>
            </a:b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39752" y="2132856"/>
            <a:ext cx="6131024" cy="410445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hr-HR" sz="1400" b="1" dirty="0" smtClean="0">
                <a:solidFill>
                  <a:srgbClr val="002060"/>
                </a:solidFill>
              </a:rPr>
              <a:t>       POSTOJEĆE STANJE:</a:t>
            </a: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U domovima za mlade bez odgovarajuće roditeljske skrbi odgajatelji (socijalni pedagozi, psiholozi, socijalni radnici…) nemaju dostatnu podršku za vlastita stručna usavršavanja</a:t>
            </a: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Odgajatelji obavljaju socijalne</a:t>
            </a:r>
            <a:r>
              <a:rPr lang="hr-HR" sz="1400" b="1" dirty="0">
                <a:solidFill>
                  <a:srgbClr val="002060"/>
                </a:solidFill>
              </a:rPr>
              <a:t>, pedagoške i psihološke </a:t>
            </a:r>
            <a:r>
              <a:rPr lang="hr-HR" sz="1400" b="1" dirty="0" smtClean="0">
                <a:solidFill>
                  <a:srgbClr val="002060"/>
                </a:solidFill>
              </a:rPr>
              <a:t>funkcije te široki djelokrug poslova organizatora, mentora, animatora, savjetnika </a:t>
            </a:r>
            <a:r>
              <a:rPr lang="hr-HR" sz="1400" b="1" dirty="0">
                <a:solidFill>
                  <a:srgbClr val="002060"/>
                </a:solidFill>
              </a:rPr>
              <a:t>i </a:t>
            </a:r>
            <a:r>
              <a:rPr lang="hr-HR" sz="1400" b="1" dirty="0" smtClean="0">
                <a:solidFill>
                  <a:srgbClr val="002060"/>
                </a:solidFill>
              </a:rPr>
              <a:t>koordinatora uz druge  </a:t>
            </a:r>
            <a:r>
              <a:rPr lang="hr-HR" sz="1400" b="1" dirty="0">
                <a:solidFill>
                  <a:srgbClr val="002060"/>
                </a:solidFill>
              </a:rPr>
              <a:t>zadaće koje proizlaze iz funkcije doma</a:t>
            </a:r>
            <a:endParaRPr lang="hr-HR" sz="1400" b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</a:pPr>
            <a:r>
              <a:rPr lang="hr-HR" sz="1400" b="1" dirty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      POTREBE:</a:t>
            </a: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Kod odgajatelja potrebno je poticati razumijevanje i participaciju u pristupu mladima bez odgovarajuće roditeljske skrbi kroz izgradnju  kulture zajedničkog dijeljenja (su)odgovornosti koja izlazi iz postojećih formalno- hijerarhijskih odnosa</a:t>
            </a: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sz="1400" b="1" dirty="0" smtClean="0">
                <a:solidFill>
                  <a:srgbClr val="002060"/>
                </a:solidFill>
              </a:rPr>
              <a:t>Moć i kontrolu odgojnih procesa potrebno je </a:t>
            </a:r>
            <a:r>
              <a:rPr lang="hr-HR" sz="1400" b="1" dirty="0">
                <a:solidFill>
                  <a:srgbClr val="002060"/>
                </a:solidFill>
              </a:rPr>
              <a:t>u</a:t>
            </a:r>
            <a:r>
              <a:rPr lang="hr-HR" sz="1400" b="1" dirty="0" smtClean="0">
                <a:solidFill>
                  <a:srgbClr val="002060"/>
                </a:solidFill>
              </a:rPr>
              <a:t> mladih transformirati u procese poticanja etike</a:t>
            </a:r>
            <a:r>
              <a:rPr lang="hr-HR" sz="1400" b="1" dirty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i ljudskih vrijednosti, samopouzdanja i samostalnosti, timskog djelovanja, zajedništva i ravnopravnosti.</a:t>
            </a:r>
          </a:p>
          <a:p>
            <a:pPr marL="285750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hr-HR" sz="14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9599"/>
          <a:stretch>
            <a:fillRect/>
          </a:stretch>
        </p:blipFill>
        <p:spPr>
          <a:xfrm>
            <a:off x="467544" y="4221088"/>
            <a:ext cx="1656184" cy="1358921"/>
          </a:xfrm>
        </p:spPr>
      </p:pic>
    </p:spTree>
    <p:extLst>
      <p:ext uri="{BB962C8B-B14F-4D97-AF65-F5344CB8AC3E}">
        <p14:creationId xmlns:p14="http://schemas.microsoft.com/office/powerpoint/2010/main" val="13033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404933" cy="1139801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         PROGRAMSKA INOVATIVNOST</a:t>
            </a:r>
            <a:br>
              <a:rPr lang="hr-HR" b="1" dirty="0" smtClean="0">
                <a:solidFill>
                  <a:srgbClr val="002060"/>
                </a:solidFill>
              </a:rPr>
            </a:b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99792" y="1772816"/>
            <a:ext cx="5760640" cy="4680520"/>
          </a:xfrm>
        </p:spPr>
        <p:txBody>
          <a:bodyPr>
            <a:noAutofit/>
          </a:bodyPr>
          <a:lstStyle/>
          <a:p>
            <a:r>
              <a:rPr lang="hr-HR" sz="1400" b="1" dirty="0">
                <a:solidFill>
                  <a:srgbClr val="002060"/>
                </a:solidFill>
              </a:rPr>
              <a:t>I</a:t>
            </a:r>
            <a:r>
              <a:rPr lang="hr-HR" sz="1400" b="1" dirty="0" smtClean="0">
                <a:solidFill>
                  <a:srgbClr val="002060"/>
                </a:solidFill>
              </a:rPr>
              <a:t>skazuje se  u sintezi </a:t>
            </a:r>
            <a:r>
              <a:rPr lang="hr-HR" sz="1400" b="1" dirty="0">
                <a:solidFill>
                  <a:srgbClr val="002060"/>
                </a:solidFill>
              </a:rPr>
              <a:t>novih </a:t>
            </a:r>
            <a:r>
              <a:rPr lang="hr-HR" sz="1400" b="1" dirty="0" smtClean="0">
                <a:solidFill>
                  <a:srgbClr val="002060"/>
                </a:solidFill>
              </a:rPr>
              <a:t>metodoloških </a:t>
            </a:r>
            <a:r>
              <a:rPr lang="hr-HR" sz="1400" b="1" dirty="0">
                <a:solidFill>
                  <a:srgbClr val="002060"/>
                </a:solidFill>
              </a:rPr>
              <a:t>pristupa </a:t>
            </a:r>
            <a:r>
              <a:rPr lang="hr-HR" sz="1400" b="1" dirty="0" smtClean="0">
                <a:solidFill>
                  <a:srgbClr val="002060"/>
                </a:solidFill>
              </a:rPr>
              <a:t>koji kroz socijalnu pedagogiju, doživljajno učenje te sociokulturnu antropologiju povezuju nekoliko vrijednosnih učinaka za mlade polaznike: </a:t>
            </a:r>
          </a:p>
          <a:p>
            <a:pPr marL="1143000" indent="-1143000" algn="just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Izgradnja socijalnih </a:t>
            </a:r>
            <a:r>
              <a:rPr lang="hr-HR" sz="1400" b="1" dirty="0">
                <a:solidFill>
                  <a:srgbClr val="002060"/>
                </a:solidFill>
              </a:rPr>
              <a:t>i </a:t>
            </a:r>
            <a:r>
              <a:rPr lang="hr-HR" sz="1400" b="1" dirty="0" smtClean="0">
                <a:solidFill>
                  <a:srgbClr val="002060"/>
                </a:solidFill>
              </a:rPr>
              <a:t>motoričkih kompetencija kroz radionice </a:t>
            </a:r>
            <a:r>
              <a:rPr lang="hr-HR" sz="1400" b="1" dirty="0">
                <a:solidFill>
                  <a:srgbClr val="002060"/>
                </a:solidFill>
              </a:rPr>
              <a:t>osobnog </a:t>
            </a:r>
            <a:r>
              <a:rPr lang="hr-HR" sz="1400" b="1" dirty="0" smtClean="0">
                <a:solidFill>
                  <a:srgbClr val="002060"/>
                </a:solidFill>
              </a:rPr>
              <a:t>razvoja (forum teatar, </a:t>
            </a:r>
            <a:r>
              <a:rPr lang="hr-HR" sz="1400" b="1" dirty="0" err="1" smtClean="0">
                <a:solidFill>
                  <a:srgbClr val="002060"/>
                </a:solidFill>
              </a:rPr>
              <a:t>stand</a:t>
            </a:r>
            <a:r>
              <a:rPr lang="hr-HR" sz="1400" b="1" dirty="0" smtClean="0">
                <a:solidFill>
                  <a:srgbClr val="002060"/>
                </a:solidFill>
              </a:rPr>
              <a:t>-</a:t>
            </a:r>
            <a:r>
              <a:rPr lang="hr-HR" sz="1400" b="1" dirty="0" err="1" smtClean="0">
                <a:solidFill>
                  <a:srgbClr val="002060"/>
                </a:solidFill>
              </a:rPr>
              <a:t>up</a:t>
            </a:r>
            <a:r>
              <a:rPr lang="hr-HR" sz="1400" b="1" dirty="0" smtClean="0">
                <a:solidFill>
                  <a:srgbClr val="002060"/>
                </a:solidFill>
              </a:rPr>
              <a:t>, i posebne  didaktički sadržaje)</a:t>
            </a:r>
          </a:p>
          <a:p>
            <a:pPr marL="1143000" indent="-1143000" algn="just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Aktivno učenje u prirodnim okruženjima:   Usvajanje znanja i vještina orijentacije (kopno) te tradicijsko jedrenje </a:t>
            </a:r>
            <a:r>
              <a:rPr lang="hr-HR" sz="1400" b="1" dirty="0">
                <a:solidFill>
                  <a:srgbClr val="002060"/>
                </a:solidFill>
              </a:rPr>
              <a:t>na tradicijskim </a:t>
            </a:r>
            <a:r>
              <a:rPr lang="hr-HR" sz="1400" b="1" dirty="0" smtClean="0">
                <a:solidFill>
                  <a:srgbClr val="002060"/>
                </a:solidFill>
              </a:rPr>
              <a:t>plovilima (more) usmjereno osnaživanju spoznaja osobne snage, discipline i samodiscipline, samostalnosti  </a:t>
            </a:r>
            <a:r>
              <a:rPr lang="hr-HR" sz="1400" b="1" dirty="0">
                <a:solidFill>
                  <a:srgbClr val="002060"/>
                </a:solidFill>
              </a:rPr>
              <a:t>i</a:t>
            </a:r>
            <a:r>
              <a:rPr lang="hr-HR" sz="1400" b="1" dirty="0" smtClean="0">
                <a:solidFill>
                  <a:srgbClr val="002060"/>
                </a:solidFill>
              </a:rPr>
              <a:t> samopouzdanja </a:t>
            </a:r>
            <a:endParaRPr lang="hr-HR" sz="1400" b="1" dirty="0">
              <a:solidFill>
                <a:srgbClr val="002060"/>
              </a:solidFill>
            </a:endParaRPr>
          </a:p>
          <a:p>
            <a:pPr marL="1143000" indent="-1143000" algn="just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Vršnjačko učenje kao socijalni oblik grupnog usvajanja znanja i vještina, u kojem  polaznici koji su usvojili  edukacijski program vlastita  iskustva dijele sa polaznicima koji   kreću u modularnu edukaciju</a:t>
            </a:r>
          </a:p>
          <a:p>
            <a:pPr marL="1143000" indent="-1143000" algn="just">
              <a:buClr>
                <a:srgbClr val="002060"/>
              </a:buClr>
              <a:buFont typeface="+mj-lt"/>
              <a:buAutoNum type="arabicPeriod"/>
            </a:pPr>
            <a:r>
              <a:rPr lang="hr-HR" sz="1400" b="1" dirty="0" smtClean="0">
                <a:solidFill>
                  <a:srgbClr val="002060"/>
                </a:solidFill>
              </a:rPr>
              <a:t>Life </a:t>
            </a:r>
            <a:r>
              <a:rPr lang="hr-HR" sz="1400" b="1" dirty="0" err="1" smtClean="0">
                <a:solidFill>
                  <a:srgbClr val="002060"/>
                </a:solidFill>
              </a:rPr>
              <a:t>Coaching</a:t>
            </a:r>
            <a:r>
              <a:rPr lang="hr-HR" sz="1400" b="1" dirty="0" smtClean="0">
                <a:solidFill>
                  <a:srgbClr val="002060"/>
                </a:solidFill>
              </a:rPr>
              <a:t>  koji uz individualni i timski pristup </a:t>
            </a:r>
            <a:r>
              <a:rPr lang="hr-HR" sz="1400" b="1" dirty="0">
                <a:solidFill>
                  <a:srgbClr val="002060"/>
                </a:solidFill>
              </a:rPr>
              <a:t>nakon edukacije polaznicima </a:t>
            </a:r>
            <a:r>
              <a:rPr lang="hr-HR" sz="1400" b="1" dirty="0" smtClean="0">
                <a:solidFill>
                  <a:srgbClr val="002060"/>
                </a:solidFill>
              </a:rPr>
              <a:t>pružaju dodatnu podršku u profesionalnoj orijentaciji te  rješavanju nefunkcionalnih sustava ponašanja </a:t>
            </a:r>
          </a:p>
          <a:p>
            <a:pPr algn="just">
              <a:buClr>
                <a:srgbClr val="002060"/>
              </a:buClr>
            </a:pPr>
            <a:endParaRPr lang="hr-HR" sz="1200" b="1" i="1" dirty="0" smtClean="0">
              <a:solidFill>
                <a:srgbClr val="002060"/>
              </a:solidFill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9452"/>
          <a:stretch>
            <a:fillRect/>
          </a:stretch>
        </p:blipFill>
        <p:spPr>
          <a:xfrm>
            <a:off x="251520" y="3809350"/>
            <a:ext cx="2304256" cy="1890672"/>
          </a:xfrm>
        </p:spPr>
      </p:pic>
    </p:spTree>
    <p:extLst>
      <p:ext uri="{BB962C8B-B14F-4D97-AF65-F5344CB8AC3E}">
        <p14:creationId xmlns:p14="http://schemas.microsoft.com/office/powerpoint/2010/main" val="12222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PROJEKTNA METODOLOGIJA</a:t>
            </a:r>
            <a:r>
              <a:rPr lang="hr-HR" sz="3600" dirty="0" smtClean="0">
                <a:solidFill>
                  <a:srgbClr val="002060"/>
                </a:solidFill>
              </a:rPr>
              <a:t> </a:t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 </a:t>
            </a:r>
            <a:r>
              <a:rPr lang="hr-HR" sz="1400" b="1" dirty="0" smtClean="0">
                <a:solidFill>
                  <a:srgbClr val="002060"/>
                </a:solidFill>
              </a:rPr>
              <a:t>STJECANJE  OSOBNE SNAGE, SOCIJALNIH I MOTORIČKIH KOMPETENCIJA KROZ :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2448272" cy="720080"/>
          </a:xfrm>
        </p:spPr>
        <p:txBody>
          <a:bodyPr>
            <a:noAutofit/>
          </a:bodyPr>
          <a:lstStyle/>
          <a:p>
            <a:r>
              <a:rPr lang="hr-HR" sz="1400" b="1" dirty="0" smtClean="0"/>
              <a:t>SOCIJALNU PEDAGOGIJU</a:t>
            </a:r>
            <a:br>
              <a:rPr lang="hr-HR" sz="1400" b="1" dirty="0" smtClean="0"/>
            </a:br>
            <a:r>
              <a:rPr lang="hr-HR" sz="1100" b="1" dirty="0" smtClean="0"/>
              <a:t>( SUSTAV AKTIVNOG I DOŽIVLJAJNOG UČENJA)</a:t>
            </a:r>
            <a:endParaRPr lang="hr-HR" sz="1100" b="1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3419872" y="2564904"/>
            <a:ext cx="2383176" cy="720080"/>
          </a:xfrm>
        </p:spPr>
        <p:txBody>
          <a:bodyPr>
            <a:noAutofit/>
          </a:bodyPr>
          <a:lstStyle/>
          <a:p>
            <a:r>
              <a:rPr lang="hr-HR" sz="1400" b="1" dirty="0" smtClean="0"/>
              <a:t>LJUDSKE VRIJEDNOSTI I ZAŠTITU OKOLIŠA</a:t>
            </a:r>
          </a:p>
          <a:p>
            <a:r>
              <a:rPr lang="hr-HR" sz="1100" b="1" dirty="0" smtClean="0"/>
              <a:t>( VRIJEDNOSNI SUSTAV)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idx="1"/>
          </p:nvPr>
        </p:nvSpPr>
        <p:spPr>
          <a:xfrm>
            <a:off x="6370710" y="2636912"/>
            <a:ext cx="2383176" cy="504056"/>
          </a:xfrm>
        </p:spPr>
        <p:txBody>
          <a:bodyPr>
            <a:noAutofit/>
          </a:bodyPr>
          <a:lstStyle/>
          <a:p>
            <a:r>
              <a:rPr lang="hr-HR" sz="1400" b="1" dirty="0" smtClean="0"/>
              <a:t>SOCIOKULTURNU ANTROPOLOGIJU </a:t>
            </a:r>
          </a:p>
          <a:p>
            <a:r>
              <a:rPr lang="hr-HR" sz="1100" b="1" dirty="0"/>
              <a:t>(</a:t>
            </a:r>
            <a:r>
              <a:rPr lang="hr-HR" sz="1100" b="1" dirty="0" smtClean="0"/>
              <a:t>TRADICIJSKO JEDRENJE )</a:t>
            </a:r>
            <a:endParaRPr lang="hr-HR" sz="1100" b="1" dirty="0"/>
          </a:p>
        </p:txBody>
      </p:sp>
      <p:sp>
        <p:nvSpPr>
          <p:cNvPr id="21" name="Content Placeholder 8"/>
          <p:cNvSpPr>
            <a:spLocks noGrp="1"/>
          </p:cNvSpPr>
          <p:nvPr>
            <p:ph sz="half" idx="2"/>
          </p:nvPr>
        </p:nvSpPr>
        <p:spPr>
          <a:xfrm>
            <a:off x="3419872" y="3356992"/>
            <a:ext cx="2454275" cy="2624137"/>
          </a:xfrm>
        </p:spPr>
        <p:txBody>
          <a:bodyPr>
            <a:normAutofit/>
          </a:bodyPr>
          <a:lstStyle/>
          <a:p>
            <a:r>
              <a:rPr lang="hr-HR" sz="1200" b="1" dirty="0" smtClean="0"/>
              <a:t>Ispravan karakter  najdragocjeniji je dar koji se može dobiti od odgoja  i</a:t>
            </a:r>
            <a:br>
              <a:rPr lang="hr-HR" sz="1200" b="1" dirty="0" smtClean="0"/>
            </a:br>
            <a:r>
              <a:rPr lang="hr-HR" sz="1200" b="1" dirty="0" smtClean="0"/>
              <a:t>obrazovanja </a:t>
            </a:r>
          </a:p>
          <a:p>
            <a:r>
              <a:rPr lang="hr-HR" sz="1200" b="1" dirty="0" smtClean="0"/>
              <a:t>Ekologija kao stanje svijesti</a:t>
            </a:r>
          </a:p>
          <a:p>
            <a:endParaRPr lang="hr-HR" sz="1200" dirty="0"/>
          </a:p>
          <a:p>
            <a:endParaRPr lang="hr-HR" sz="1200" dirty="0"/>
          </a:p>
        </p:txBody>
      </p:sp>
      <p:sp>
        <p:nvSpPr>
          <p:cNvPr id="27" name="Content Placeholder 8"/>
          <p:cNvSpPr>
            <a:spLocks noGrp="1"/>
          </p:cNvSpPr>
          <p:nvPr>
            <p:ph sz="half" idx="2"/>
          </p:nvPr>
        </p:nvSpPr>
        <p:spPr>
          <a:xfrm>
            <a:off x="6228184" y="3356992"/>
            <a:ext cx="2454508" cy="2625155"/>
          </a:xfrm>
        </p:spPr>
        <p:txBody>
          <a:bodyPr>
            <a:normAutofit/>
          </a:bodyPr>
          <a:lstStyle/>
          <a:p>
            <a:r>
              <a:rPr lang="hr-HR" sz="1200" b="1" dirty="0" smtClean="0"/>
              <a:t>Usvajanje tradicijskih </a:t>
            </a:r>
            <a:r>
              <a:rPr lang="hr-HR" sz="1200" b="1" dirty="0" err="1" smtClean="0"/>
              <a:t>maritimnih</a:t>
            </a:r>
            <a:r>
              <a:rPr lang="hr-HR" sz="1200" b="1" dirty="0" smtClean="0"/>
              <a:t> znanja i vještina  + </a:t>
            </a:r>
            <a:r>
              <a:rPr lang="hr-HR" sz="1200" b="1" dirty="0"/>
              <a:t>Iskustveno učenje u prirodi </a:t>
            </a:r>
            <a:r>
              <a:rPr lang="hr-HR" sz="1200" b="1" dirty="0" smtClean="0"/>
              <a:t>+ Holistički pristup + Vršnjačko učenje  =  Samopouzdanje, Samopoštovanje i Poduzetna odgovornost</a:t>
            </a:r>
          </a:p>
          <a:p>
            <a:endParaRPr lang="hr-HR" sz="1200" dirty="0"/>
          </a:p>
        </p:txBody>
      </p:sp>
      <p:sp>
        <p:nvSpPr>
          <p:cNvPr id="30" name="Content Placeholder 8"/>
          <p:cNvSpPr>
            <a:spLocks noGrp="1"/>
          </p:cNvSpPr>
          <p:nvPr>
            <p:ph sz="half" idx="2"/>
          </p:nvPr>
        </p:nvSpPr>
        <p:spPr>
          <a:xfrm>
            <a:off x="611560" y="3356992"/>
            <a:ext cx="2454275" cy="2624137"/>
          </a:xfrm>
        </p:spPr>
        <p:txBody>
          <a:bodyPr/>
          <a:lstStyle/>
          <a:p>
            <a:r>
              <a:rPr lang="hr-HR" sz="1200" b="1" dirty="0" smtClean="0"/>
              <a:t>Usmjerenost  osobnom razvoju i socijalnoj integraciji </a:t>
            </a:r>
            <a:r>
              <a:rPr lang="hr-HR" sz="1200" b="1" dirty="0"/>
              <a:t>mladih  </a:t>
            </a:r>
            <a:r>
              <a:rPr lang="hr-HR" sz="1200" b="1" dirty="0" smtClean="0"/>
              <a:t>u zajednicu uz modularan didaktički scenarij</a:t>
            </a:r>
          </a:p>
          <a:p>
            <a:r>
              <a:rPr lang="hr-HR" sz="1200" b="1" dirty="0" smtClean="0"/>
              <a:t>Forum teatar, </a:t>
            </a:r>
            <a:r>
              <a:rPr lang="hr-HR" sz="1200" b="1" dirty="0" err="1" smtClean="0"/>
              <a:t>Stand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up</a:t>
            </a:r>
            <a:r>
              <a:rPr lang="hr-HR" sz="1200" b="1" dirty="0" smtClean="0"/>
              <a:t> i Do – </a:t>
            </a:r>
            <a:r>
              <a:rPr lang="hr-HR" sz="1200" b="1" dirty="0" err="1" smtClean="0"/>
              <a:t>touch</a:t>
            </a:r>
            <a:r>
              <a:rPr lang="hr-HR" sz="1200" b="1" dirty="0" smtClean="0"/>
              <a:t> metoda</a:t>
            </a:r>
          </a:p>
          <a:p>
            <a:pPr marL="0" indent="0">
              <a:buNone/>
            </a:pPr>
            <a:r>
              <a:rPr lang="hr-HR" sz="1200" dirty="0"/>
              <a:t> </a:t>
            </a:r>
            <a:r>
              <a:rPr lang="hr-HR" sz="1200" dirty="0" smtClean="0"/>
              <a:t>   </a:t>
            </a:r>
          </a:p>
          <a:p>
            <a:endParaRPr lang="hr-HR" sz="1200" dirty="0"/>
          </a:p>
          <a:p>
            <a:endParaRPr lang="hr-HR" dirty="0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3936"/>
            <a:ext cx="2381250" cy="1465384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53136"/>
            <a:ext cx="1944216" cy="165618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376264" cy="16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16701" cy="113980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800" b="1" dirty="0" smtClean="0">
                <a:solidFill>
                  <a:srgbClr val="002060"/>
                </a:solidFill>
              </a:rPr>
              <a:t/>
            </a:r>
            <a:br>
              <a:rPr lang="hr-HR" sz="1800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>MARITIMA EDUCARE</a:t>
            </a: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 PROGRAM SOCIJALNOG PODUZETNIŠTVA</a:t>
            </a: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55976" y="2276872"/>
            <a:ext cx="4322523" cy="3744416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Izrada MARITIMA EDUCARE </a:t>
            </a:r>
            <a:r>
              <a:rPr lang="hr-HR" sz="1600" b="1" dirty="0" err="1" smtClean="0">
                <a:solidFill>
                  <a:srgbClr val="002060"/>
                </a:solidFill>
              </a:rPr>
              <a:t>feasibility</a:t>
            </a:r>
            <a:r>
              <a:rPr lang="hr-HR" sz="1600" b="1" dirty="0" smtClean="0">
                <a:solidFill>
                  <a:srgbClr val="002060"/>
                </a:solidFill>
              </a:rPr>
              <a:t> studije socijalnog poduzetništva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Izrada aplikacija za EU, </a:t>
            </a:r>
            <a:r>
              <a:rPr lang="hr-HR" sz="1600" b="1" dirty="0" err="1" smtClean="0">
                <a:solidFill>
                  <a:srgbClr val="002060"/>
                </a:solidFill>
              </a:rPr>
              <a:t>Crowdfunding</a:t>
            </a:r>
            <a:r>
              <a:rPr lang="hr-HR" sz="1600" b="1" dirty="0" smtClean="0">
                <a:solidFill>
                  <a:srgbClr val="002060"/>
                </a:solidFill>
              </a:rPr>
              <a:t>, inozemne zaklade…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Osiguravanje osnovnih i didaktičkih sredstava te uvjeta za edukacijsko djelovanje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Izrada programskog kurikuluma  temeljenih na sadržajnim smjernicama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Formiranje SEA OF GOOD - Međunarodne akademije za tradicijsko jedrenje za mlade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Formiranje MARE kluba ( savjetovalište za socijalnu i profesionalnu orijentaciju mladih)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hr-HR" sz="1600" b="1" dirty="0" smtClean="0">
                <a:solidFill>
                  <a:srgbClr val="002060"/>
                </a:solidFill>
              </a:rPr>
              <a:t>Formiranje HOUSE OF GOOD centra /hostela</a:t>
            </a:r>
          </a:p>
          <a:p>
            <a:pPr>
              <a:buClr>
                <a:srgbClr val="002060"/>
              </a:buClr>
            </a:pP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smtClean="0">
                <a:solidFill>
                  <a:srgbClr val="002060"/>
                </a:solidFill>
              </a:rPr>
              <a:t>       </a:t>
            </a:r>
            <a:endParaRPr lang="hr-HR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2909"/>
          <a:stretch>
            <a:fillRect/>
          </a:stretch>
        </p:blipFill>
        <p:spPr>
          <a:xfrm>
            <a:off x="395536" y="2636912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760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5826</TotalTime>
  <Words>1634</Words>
  <Application>Microsoft Office PowerPoint</Application>
  <PresentationFormat>On-screen Show (4:3)</PresentationFormat>
  <Paragraphs>219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 MARITIMA EDUCARE® EDUCATION FOR TRANSFORMATION  INTERAKTIVNA MODULARNA EDUKACIJA ZA MLADE  BEZ ODGOVARAJUĆE RODITELJSKE SKRBI   </vt:lpstr>
      <vt:lpstr>UKRATKO MARITIMA EDUCARE …  </vt:lpstr>
      <vt:lpstr>MARITIMA EDUCARE  ETIMOLOGIJA PROJEKTNOG NAZIVA </vt:lpstr>
      <vt:lpstr>  CILJNA SKUPINA MLADI BEZ ODGOVORAJUĆE RODITELJSKE SKRBI (15-18  GOD. ) </vt:lpstr>
      <vt:lpstr>MARITIMA EDUCARE PROGRAMSKI CILJEVI</vt:lpstr>
      <vt:lpstr>MARITIMA EDUCARE UKLJUČIVANJE ODGAJATELJA U PROGRAMSKE AKTIVNOSTI </vt:lpstr>
      <vt:lpstr>         PROGRAMSKA INOVATIVNOST </vt:lpstr>
      <vt:lpstr>PROJEKTNA METODOLOGIJA   STJECANJE  OSOBNE SNAGE, SOCIJALNIH I MOTORIČKIH KOMPETENCIJA KROZ :</vt:lpstr>
      <vt:lpstr> MARITIMA EDUCARE  PROGRAM SOCIJALNOG PODUZETNIŠTVA</vt:lpstr>
      <vt:lpstr>EDUKACIJA ZA EDUKATORE  TRENING ZA TRENERE (T4T) ZA MODUL 1. + 2.  i  MODUL 3.</vt:lpstr>
      <vt:lpstr>MARITIMA EDUCARE TRO-MODULARNA EDUKACIJA</vt:lpstr>
      <vt:lpstr> BITI SVOJ.    UVODNA - TROSATNA RADIONICA OSOBNOG RAZVOJA  ( U DOMOVIMA  ZA DJECU BEZ ODGOVARAJUĆE RODITELJSKE SKRBI )  TERMINI: PROLJEĆE  (TIJEKOM ŠK. GODINE)  </vt:lpstr>
      <vt:lpstr>           MODUL 1 – SMART BY NATURE, AKTIVNO UČENJE U PRIRODI ODGOVORNOST SLOBODE   PETODNEVNA RADIONICA  U OBJEKTU OUTWARD BOUNDA – VELIKI ŽITINIK  TERMINI: JESEN I PROLJEĆE  (TIJEKOM ŠK. GODINE)  </vt:lpstr>
      <vt:lpstr>MODUL 1 – SMART BY NATURE,  AKTIVNO UČENJE U PRIRODI ODGOVORNOST SLOBODE  PETODNEVNA RADIONICA  U OBJEKTU OUTWARD BOUNDA – VELIKI ŽITINIK  PROVEDBA (TRENERI I SURADNICI) OSNOVNA I DIDAKTIČKA SREDSTVA</vt:lpstr>
      <vt:lpstr>MODUL 2 –  TRENING TRADICIJSKOG JEDRENJA ZAJEDRIMO !  DUBROVINK, ELAFITI, ŠIPAN  PROVEDBA (TRENERI  S ODGAJATELJIMA) 4 TRADICIJSKA PLOVILA  LJETO ( SRPANJ I KOLOVOZ)  </vt:lpstr>
      <vt:lpstr>MODUL  2 –  TRENING TRADICIJSKOG JEDRENJA ZAJEDRIMO ! TRADICIJSKA PLOVILA U SLUŽBI EDUKACIJE MLADIH   DVIJE GAJETE  (do 4 osobe) BRACERA ‘ GOSPA OD MORA’ (12 + 2 osobe) KUTER  ‘ANAMARIJA 1’ (10 + 2 osobe)   </vt:lpstr>
      <vt:lpstr>   PROGRAMSKA ODRŽIVOST  MORE DOBROG/ SEA OF GOOD  KLUB / CENTAR / SAVJETOVALIŠTE ZA MLADE  </vt:lpstr>
      <vt:lpstr>MARITIMA EDUCARE DOBROBITI ZA POLAZNIKE</vt:lpstr>
      <vt:lpstr>MARITIMA EDUCARE  SOCIJALNO PODUZETNIŠTVO SEA OF GOOD; HOUSE OF GOOD</vt:lpstr>
      <vt:lpstr>(MARITIMA EDUCARE) PRIJAVNI NAZIV PROJEKTA ZA EU ERASMUS + (K2) (2016. – 2018.)             Pustite onoga koji želi da pokrene svijet da prvo pokrene sam sebe  /Sokrat/           </vt:lpstr>
      <vt:lpstr> NEW CHANCE 4 LIFE EDUCATION FOR TRANSFORMATION ERASMUS +  STRATEŠKA PARTNERSTVA  (K2)  NATJEČAJ  2016;   GLAVNE AKTIVNOSTI:</vt:lpstr>
      <vt:lpstr>NEW CHANCE 4 LIFE GLAVNE AKTIVNOSTI PO GODINAMA  (2017-19.)</vt:lpstr>
      <vt:lpstr>NEW CHANCE 4 LIFE EDUCATION FOR TRANSFORMATION ERASMUS+ (2016. -18.) - GLAVNE SADRŽAJNE AKTIVNOSTI </vt:lpstr>
      <vt:lpstr>     NEW CHANCE 4 LIFE EDUCATION FOR TRANSFORMATION  ZAŠTO ERASMUS ?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MARITIMA EDUCARE</dc:title>
  <dc:creator>Savitri doo</dc:creator>
  <cp:lastModifiedBy>Goran Stojanović</cp:lastModifiedBy>
  <cp:revision>343</cp:revision>
  <dcterms:created xsi:type="dcterms:W3CDTF">2015-03-17T13:35:36Z</dcterms:created>
  <dcterms:modified xsi:type="dcterms:W3CDTF">2016-06-11T05:25:04Z</dcterms:modified>
</cp:coreProperties>
</file>